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80" r:id="rId2"/>
  </p:sldMasterIdLst>
  <p:notesMasterIdLst>
    <p:notesMasterId r:id="rId9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48" r:id="rId63"/>
    <p:sldId id="316" r:id="rId64"/>
    <p:sldId id="317" r:id="rId65"/>
    <p:sldId id="318" r:id="rId66"/>
    <p:sldId id="319" r:id="rId67"/>
    <p:sldId id="350" r:id="rId68"/>
    <p:sldId id="320" r:id="rId69"/>
    <p:sldId id="321" r:id="rId70"/>
    <p:sldId id="322" r:id="rId71"/>
    <p:sldId id="323" r:id="rId72"/>
    <p:sldId id="324" r:id="rId73"/>
    <p:sldId id="351" r:id="rId74"/>
    <p:sldId id="325" r:id="rId75"/>
    <p:sldId id="326" r:id="rId76"/>
    <p:sldId id="327" r:id="rId77"/>
    <p:sldId id="328" r:id="rId78"/>
    <p:sldId id="329" r:id="rId79"/>
    <p:sldId id="34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x="16256000" cy="9144000"/>
  <p:notesSz cx="6858000" cy="9144000"/>
  <p:embeddedFontLst>
    <p:embeddedFont>
      <p:font typeface="Calibri" panose="020F0502020204030204" pitchFamily="34" charset="0"/>
      <p:regular r:id="rId100"/>
      <p:bold r:id="rId101"/>
      <p:italic r:id="rId102"/>
      <p:boldItalic r:id="rId103"/>
    </p:embeddedFont>
    <p:embeddedFont>
      <p:font typeface="Open Sans" panose="020B0606030504020204" pitchFamily="34" charset="0"/>
      <p:regular r:id="rId104"/>
      <p:bold r:id="rId105"/>
      <p:italic r:id="rId106"/>
      <p:boldItalic r:id="rId107"/>
    </p:embeddedFont>
    <p:embeddedFont>
      <p:font typeface="Oswald" panose="00000500000000000000" pitchFamily="2" charset="0"/>
      <p:regular r:id="rId108"/>
      <p:bold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AH80UhQMjL+sES4ZwJT4TQ==" hashData="0j0VQ+o5hLg3OJKS+vql8mzDM7YzHeTdZ8ZcYa2VgCmgKLnDcYiUQtxtC6lQ3G88HP11YJRN8atNpwtZqklZAg=="/>
  <p:extLst>
    <p:ext uri="{EFAFB233-063F-42B5-8137-9DF3F51BA10A}">
      <p15:sldGuideLst xmlns:p15="http://schemas.microsoft.com/office/powerpoint/2012/main">
        <p15:guide id="1" pos="561">
          <p15:clr>
            <a:srgbClr val="A4A3A4"/>
          </p15:clr>
        </p15:guide>
        <p15:guide id="2" orient="horz" pos="2880">
          <p15:clr>
            <a:srgbClr val="A4A3A4"/>
          </p15:clr>
        </p15:guide>
        <p15:guide id="3" pos="5120">
          <p15:clr>
            <a:srgbClr val="A4A3A4"/>
          </p15:clr>
        </p15:guide>
        <p15:guide id="4" pos="9792">
          <p15:clr>
            <a:srgbClr val="A4A3A4"/>
          </p15:clr>
        </p15:guide>
        <p15:guide id="5" pos="9497">
          <p15:clr>
            <a:srgbClr val="A4A3A4"/>
          </p15:clr>
        </p15:guide>
        <p15:guide id="6" pos="879">
          <p15:clr>
            <a:srgbClr val="A4A3A4"/>
          </p15:clr>
        </p15:guide>
        <p15:guide id="7" orient="horz" pos="5193">
          <p15:clr>
            <a:srgbClr val="A4A3A4"/>
          </p15:clr>
        </p15:guide>
        <p15:guide id="8" orient="horz" pos="589">
          <p15:clr>
            <a:srgbClr val="A4A3A4"/>
          </p15:clr>
        </p15:guide>
        <p15:guide id="9" orient="horz" pos="131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jGLB9qwPneti+qPst0Q6gac8yE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834" y="84"/>
      </p:cViewPr>
      <p:guideLst>
        <p:guide pos="561"/>
        <p:guide orient="horz" pos="2880"/>
        <p:guide pos="5120"/>
        <p:guide pos="9792"/>
        <p:guide pos="9497"/>
        <p:guide pos="879"/>
        <p:guide orient="horz" pos="5193"/>
        <p:guide orient="horz" pos="589"/>
        <p:guide orient="horz" pos="13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font" Target="fonts/font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3.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7.fntdata"/><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0.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customschemas.google.com/relationships/presentationmetadata" Target="meta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476" name="Google Shape;4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Now we will create various Servlets as controller  which will process request and response using DAO to perform CRUD Operations for Admin Backend</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481" name="Google Shape;4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Overview of Servlets as Controller which will be used: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UsersController.java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User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p:txBody>
      </p:sp>
      <p:sp>
        <p:nvSpPr>
          <p:cNvPr id="490" name="Google Shape;49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en-US" b="1"/>
              <a:t>CategoriesController.java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Product Categories,  which will manage CRUD Operations using DAO</a:t>
            </a:r>
            <a:endParaRPr b="1"/>
          </a:p>
          <a:p>
            <a:pPr marL="0" lvl="0" indent="0" algn="l" rtl="0">
              <a:lnSpc>
                <a:spcPct val="100000"/>
              </a:lnSpc>
              <a:spcBef>
                <a:spcPts val="0"/>
              </a:spcBef>
              <a:spcAft>
                <a:spcPts val="0"/>
              </a:spcAft>
              <a:buClr>
                <a:schemeClr val="dk1"/>
              </a:buClr>
              <a:buSzPts val="1100"/>
              <a:buFont typeface="Arial"/>
              <a:buNone/>
            </a:pPr>
            <a:endParaRPr b="1"/>
          </a:p>
        </p:txBody>
      </p:sp>
      <p:sp>
        <p:nvSpPr>
          <p:cNvPr id="500" name="Google Shape;500;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OrdersController.java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Orders placed by Users,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10" name="Google Shape;51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OrderItemsController.java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items in an order,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20" name="Google Shape;520;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ProductsController.java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Products in the estore,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30" name="Google Shape;5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ShipmentsController.java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shipments of the orders placed by Users,  which will manage CRUD Operations using DAO</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40" name="Google Shape;540;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For the Servlets, we need to perform HTTP Request and Response. For every request we will share the data to the client as a response. For which we need to create a response model with attributes like response code, message and may be some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50" name="Google Shape;55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Response Object shall be sent back as a JSON to the client by servlets as a response.</a:t>
            </a:r>
            <a:endParaRPr/>
          </a:p>
          <a:p>
            <a:pPr marL="0" lvl="0" indent="0" algn="l" rtl="0">
              <a:lnSpc>
                <a:spcPct val="100000"/>
              </a:lnSpc>
              <a:spcBef>
                <a:spcPts val="0"/>
              </a:spcBef>
              <a:spcAft>
                <a:spcPts val="0"/>
              </a:spcAft>
              <a:buSzPts val="1400"/>
              <a:buNone/>
            </a:pPr>
            <a:r>
              <a:rPr lang="en-US"/>
              <a:t>It contains code, message and an optional data list if request is to get data.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5" name="Google Shape;56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your maven project, open the pom.xml file and add the dependency for google GSON Library. You can find it on mvnrepository.com</a:t>
            </a:r>
            <a:endParaRPr/>
          </a:p>
        </p:txBody>
      </p:sp>
      <p:sp>
        <p:nvSpPr>
          <p:cNvPr id="581" name="Google Shape;581;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The library uses GSON Object’s toJson method to convert the Java Object into JSON</a:t>
            </a:r>
            <a:endParaRPr/>
          </a:p>
        </p:txBody>
      </p:sp>
      <p:sp>
        <p:nvSpPr>
          <p:cNvPr id="593" name="Google Shape;593;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let us create Servlet to Authenticate the Admin for Logging into the Angular Dashboard. </a:t>
            </a:r>
            <a:endParaRPr/>
          </a:p>
        </p:txBody>
      </p:sp>
      <p:sp>
        <p:nvSpPr>
          <p:cNvPr id="607" name="Google Shape;6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Override the doPost method and capture the request data from the client into the Admin Object.</a:t>
            </a:r>
            <a:endParaRPr/>
          </a:p>
        </p:txBody>
      </p:sp>
      <p:sp>
        <p:nvSpPr>
          <p:cNvPr id="616" name="Google Shape;616;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Than pass the admin object into the Admin DAO to authenticate the user using the login method. If the user login is successful, we will get the details of the admin in the object.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Check the Name of the Admin to be a non empty string and hence, login is successful.</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28" name="Google Shape;62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Send the JSON Response back to the client accordingly using Google GSON.</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43" name="Google Shape;643;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 to perform CRUD Operations for the User and details of the User we got Users Table and Users Model, UsersDAO with DB operations,implemented already.</a:t>
            </a:r>
            <a:endParaRPr/>
          </a:p>
          <a:p>
            <a:pPr marL="0" lvl="0" indent="0" algn="l" rtl="0">
              <a:lnSpc>
                <a:spcPct val="100000"/>
              </a:lnSpc>
              <a:spcBef>
                <a:spcPts val="0"/>
              </a:spcBef>
              <a:spcAft>
                <a:spcPts val="0"/>
              </a:spcAft>
              <a:buSzPts val="1400"/>
              <a:buNone/>
            </a:pPr>
            <a:endParaRPr/>
          </a:p>
        </p:txBody>
      </p:sp>
      <p:sp>
        <p:nvSpPr>
          <p:cNvPr id="653" name="Google Shape;653;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We will implement doGet, doPost, doPut, doDelete methods in our Servlet to perform CRUD operations using DAO and Models internally to:</a:t>
            </a:r>
            <a:endParaRPr/>
          </a:p>
        </p:txBody>
      </p:sp>
      <p:sp>
        <p:nvSpPr>
          <p:cNvPr id="662" name="Google Shape;66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doGet - get a single User based on user id or a list of User objects i.e. fetch all the users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Clr>
                <a:schemeClr val="dk1"/>
              </a:buClr>
              <a:buSzPts val="1100"/>
              <a:buNone/>
            </a:pPr>
            <a:r>
              <a:rPr lang="en-US" sz="1200" b="1">
                <a:solidFill>
                  <a:srgbClr val="93C47D"/>
                </a:solidFill>
                <a:latin typeface="Courier New"/>
                <a:ea typeface="Courier New"/>
                <a:cs typeface="Courier New"/>
                <a:sym typeface="Courier New"/>
              </a:rPr>
              <a:t>public </a:t>
            </a:r>
            <a:r>
              <a:rPr lang="en-US" sz="1200" b="1">
                <a:solidFill>
                  <a:schemeClr val="lt1"/>
                </a:solidFill>
                <a:latin typeface="Courier New"/>
                <a:ea typeface="Courier New"/>
                <a:cs typeface="Courier New"/>
                <a:sym typeface="Courier New"/>
              </a:rPr>
              <a:t>class UsersController extends HttpServlet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private static final long serialVersionUID = 1L;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UsersDAO dao = new UsersDAO();;</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protected void doGet(HttpServletRequest request, HttpServletResponse response) throws ServletException, IOException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List&lt;Users&gt; allUsers = new ArrayList&lt;Users&gt;();</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id = request.getParameter("id");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if(!id.isEmpty())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 user = dao.get(Long.parseLong(id));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allUsers.add(user);</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}else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allUsers = dao.getAll();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endParaRPr sz="1200" b="1">
              <a:solidFill>
                <a:schemeClr val="lt1"/>
              </a:solidFill>
              <a:latin typeface="Courier New"/>
              <a:ea typeface="Courier New"/>
              <a:cs typeface="Courier New"/>
              <a:sym typeface="Courier New"/>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71" name="Google Shape;671;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Response&lt;Users&gt; clientResponse = new Response&lt;Users&gt;(101, allUsers.size()+" User(s) Fetched Successfully", allUsers);</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jsonResponse = new Gson().toJson(clientResponse);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PrintWriter out = response.getWriter();</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response.setContentType("application/json");</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response.setCharacterEncoding("UTF-8");</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out.print(jsonResponse);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out.flush();</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83" name="Google Shape;68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doPost - Add a new User in the database by taking the details of User in HttpRequest and sending HttpResponse as JSON for success/failure cases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protected void doPost(HttpServletRequest request, HttpServletResponse response) throws ServletException, IOException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 user = new Users();</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user.setEmail(request.getParameter("email"));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user.setPassword(request.getParameter("password"));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user.setFullName(request.getParameter("fullName"));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user.setStreet(request.getParameter("street"));</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user.setCity(request.getParameter("city"));</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user.setState(request.getParameter("state"));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user.setCountry(request.getParameter("country"));</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user.setPincode(Integer.parseInt(request.getParameter("pincode")));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user.setImage(request.getParameter("image"));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user.setContact(Long.parseLong(request.getParameter("contact")));</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dao.save(user);</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94" name="Google Shape;694;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Response&lt;Users&gt; clientResponse = new Response&lt;Users&gt;(101, " User "+user.getFullName()+" Saved  Successfully", null);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jsonResponse = new Gson().toJson(clientResponse);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PrintWriter out = response.getWriter();</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response.setContentType("application/json");</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response.setCharacterEncoding("UTF-8");</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out.print(jsonResponse);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out.flush();</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sz="1200" b="1">
              <a:solidFill>
                <a:schemeClr val="lt1"/>
              </a:solidFill>
              <a:latin typeface="Courier New"/>
              <a:ea typeface="Courier New"/>
              <a:cs typeface="Courier New"/>
              <a:sym typeface="Courier New"/>
            </a:endParaRPr>
          </a:p>
        </p:txBody>
      </p:sp>
      <p:sp>
        <p:nvSpPr>
          <p:cNvPr id="706" name="Google Shape;706;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doPut - Update an existing  User in the database by taking the details of User in HttpRequest and sending HttpResponse as JSON for success/failure cases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Clr>
                <a:schemeClr val="dk1"/>
              </a:buClr>
              <a:buSzPts val="1100"/>
              <a:buNone/>
            </a:pPr>
            <a:r>
              <a:rPr lang="en-US" sz="1200" b="1">
                <a:solidFill>
                  <a:srgbClr val="93C47D"/>
                </a:solidFill>
                <a:latin typeface="Courier New"/>
                <a:ea typeface="Courier New"/>
                <a:cs typeface="Courier New"/>
                <a:sym typeface="Courier New"/>
              </a:rPr>
              <a:t>@Override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protected void doPut(HttpServletRequest request, HttpServletResponse response) throws ServletException, IOException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 user = new Users();</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user.setUserId(Integer.parseInt(request.getParameter("userId")));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user.setEmail(request.getParameter("email"));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user.setPassword(request.getParameter("password"));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user.setFullName(request.getParameter("fullName"));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user.setStreet(request.getParameter("street"));</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user.setCity(request.getParameter("city"));</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user.setState(request.getParameter("state"));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user.setCountry(request.getParameter("country"));</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user.setPincode(Integer.parseInt(request.getParameter("pincode")));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user.setImage(request.getParameter("image"));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user.setContact(Long.parseLong(request.getParameter("contact")));</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dao.update(user);</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17" name="Google Shape;717;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Response&lt;Users&gt; clientResponse = new Response&lt;Users&gt;(101, " User "+user.getFullName()+" Updated  Successfully", null);</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jsonResponse = new Gson().toJson(clientResponse);</a:t>
            </a:r>
            <a:endParaRPr/>
          </a:p>
          <a:p>
            <a:pPr marL="457200" lvl="0" indent="-228600" algn="l" rtl="0">
              <a:lnSpc>
                <a:spcPct val="100000"/>
              </a:lnSpc>
              <a:spcBef>
                <a:spcPts val="0"/>
              </a:spcBef>
              <a:spcAft>
                <a:spcPts val="0"/>
              </a:spcAft>
              <a:buClr>
                <a:schemeClr val="dk1"/>
              </a:buClr>
              <a:buSzPts val="1100"/>
              <a:buNone/>
            </a:pPr>
            <a:endParaRPr sz="1200" b="1">
              <a:solidFill>
                <a:schemeClr val="lt1"/>
              </a:solidFill>
              <a:latin typeface="Courier New"/>
              <a:ea typeface="Courier New"/>
              <a:cs typeface="Courier New"/>
              <a:sym typeface="Courier New"/>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PrintWriter out = response.getWriter();</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response.setContentType("application/json");</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response.setCharacterEncoding("UTF-8");</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out.print(jsonResponse);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out.flush();</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29" name="Google Shape;72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doDelete - Delete an existing  User in the database by taking the user id of User in HttpRequest and sending HttpResponse as JSON for success/failure cases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lvl="0" indent="-228600" algn="l" rtl="0">
              <a:lnSpc>
                <a:spcPct val="100000"/>
              </a:lnSpc>
              <a:spcBef>
                <a:spcPts val="0"/>
              </a:spcBef>
              <a:spcAft>
                <a:spcPts val="0"/>
              </a:spcAft>
              <a:buClr>
                <a:schemeClr val="dk1"/>
              </a:buClr>
              <a:buSzPts val="1100"/>
              <a:buNone/>
            </a:pPr>
            <a:r>
              <a:rPr lang="en-US" sz="1200" b="1">
                <a:solidFill>
                  <a:srgbClr val="93C47D"/>
                </a:solidFill>
                <a:latin typeface="Courier New"/>
                <a:ea typeface="Courier New"/>
                <a:cs typeface="Courier New"/>
                <a:sym typeface="Courier New"/>
              </a:rPr>
              <a:t>@Override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protected void doDelete(HttpServletRequest request, HttpServletResponse response) throws ServletException, IOException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userId = request.getParameter("userId");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dao.delete(Integer.parseInt(userId));</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Response&lt;Users&gt; clientResponse = new Response&lt;Users&gt;(101, " User with Id "+userId+" Deleted  Successfully", null);</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40" name="Google Shape;740;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String jsonResponse = new Gson().toJson(clientResponse);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PrintWriter out = response.getWriter();</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response.setContentType("application/json");</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response.setCharacterEncoding("UTF-8");</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out.print(jsonResponse);</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out.flush();</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	}</a:t>
            </a:r>
            <a:endParaRPr/>
          </a:p>
          <a:p>
            <a:pPr marL="457200" lvl="0" indent="-228600" algn="l" rtl="0">
              <a:lnSpc>
                <a:spcPct val="100000"/>
              </a:lnSpc>
              <a:spcBef>
                <a:spcPts val="0"/>
              </a:spcBef>
              <a:spcAft>
                <a:spcPts val="0"/>
              </a:spcAft>
              <a:buClr>
                <a:schemeClr val="dk1"/>
              </a:buClr>
              <a:buSzPts val="1100"/>
              <a:buNone/>
            </a:pPr>
            <a:endParaRPr sz="1200" b="1">
              <a:solidFill>
                <a:schemeClr val="lt1"/>
              </a:solidFill>
              <a:latin typeface="Courier New"/>
              <a:ea typeface="Courier New"/>
              <a:cs typeface="Courier New"/>
              <a:sym typeface="Courier New"/>
            </a:endParaRPr>
          </a:p>
          <a:p>
            <a:pPr marL="457200" lvl="0" indent="-228600" algn="l" rtl="0">
              <a:lnSpc>
                <a:spcPct val="100000"/>
              </a:lnSpc>
              <a:spcBef>
                <a:spcPts val="0"/>
              </a:spcBef>
              <a:spcAft>
                <a:spcPts val="0"/>
              </a:spcAft>
              <a:buClr>
                <a:schemeClr val="dk1"/>
              </a:buClr>
              <a:buSzPts val="1100"/>
              <a:buNone/>
            </a:pPr>
            <a:r>
              <a:rPr lang="en-US" sz="1200" b="1">
                <a:solidFill>
                  <a:schemeClr val="lt1"/>
                </a:solidFill>
                <a:latin typeface="Courier New"/>
                <a:ea typeface="Courier New"/>
                <a:cs typeface="Courier New"/>
                <a:sym typeface="Courier New"/>
              </a:rPr>
              <a:t>}</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52" name="Google Shape;752;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Likewise you need to now implement other servlets.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Let us now implement CategoriesController Servlet.</a:t>
            </a:r>
            <a:endParaRPr/>
          </a:p>
          <a:p>
            <a:pPr marL="0" lvl="0" indent="0" algn="l" rtl="0">
              <a:lnSpc>
                <a:spcPct val="100000"/>
              </a:lnSpc>
              <a:spcBef>
                <a:spcPts val="0"/>
              </a:spcBef>
              <a:spcAft>
                <a:spcPts val="0"/>
              </a:spcAft>
              <a:buClr>
                <a:schemeClr val="dk1"/>
              </a:buClr>
              <a:buSzPts val="1400"/>
              <a:buFont typeface="Arial"/>
              <a:buNone/>
            </a:pPr>
            <a:r>
              <a:rPr lang="en-US"/>
              <a:t>In order to perform CRUD Operations for the Categories and details of the Categories we got Categories Table and Categories Model, CategoriesDAO with DB operations, implemented already </a:t>
            </a:r>
            <a:endParaRPr/>
          </a:p>
          <a:p>
            <a:pPr marL="0" lvl="0" indent="0" algn="l" rtl="0">
              <a:lnSpc>
                <a:spcPct val="100000"/>
              </a:lnSpc>
              <a:spcBef>
                <a:spcPts val="0"/>
              </a:spcBef>
              <a:spcAft>
                <a:spcPts val="0"/>
              </a:spcAft>
              <a:buClr>
                <a:schemeClr val="dk1"/>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63" name="Google Shape;76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Product Category based on category id or a list of Category objects i.e. fetch all the categories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75" name="Google Shape;775;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Category in the database by taking the details of Product Category in HttpRequest and sending HttpResponse as JSON for success/failure cases</a:t>
            </a:r>
            <a:endParaRPr/>
          </a:p>
        </p:txBody>
      </p:sp>
      <p:sp>
        <p:nvSpPr>
          <p:cNvPr id="787" name="Google Shape;787;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Category in the database by taking the details of Product Category in HttpRequest and sending HttpResponse as JSON for success/failure cases</a:t>
            </a:r>
            <a:endParaRPr/>
          </a:p>
        </p:txBody>
      </p:sp>
      <p:sp>
        <p:nvSpPr>
          <p:cNvPr id="799" name="Google Shape;799;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Category in the database by taking the category id of Product Category in HttpRequest and sending HttpResponse as JSON for success/failure cases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11" name="Google Shape;811;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now implement ProductsController Servlet.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In order to perform CRUD Operations for the Products and details of the Products we got Products Table and Products Model, ProductsDAO with DB operations, implemented already </a:t>
            </a:r>
            <a:endParaRPr/>
          </a:p>
        </p:txBody>
      </p:sp>
      <p:sp>
        <p:nvSpPr>
          <p:cNvPr id="823" name="Google Shape;82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Product based on product id or a list of Product objects i.e. fetch all the products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35" name="Google Shape;83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Product in the database by taking the details of Product in HttpRequest and sending HttpResponse as JSON for success/failure cases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47" name="Google Shape;847;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Product in the database by taking the details of Product in HttpRequest and sending HttpResponse as JSON for success/failure cases</a:t>
            </a:r>
            <a:endParaRPr/>
          </a:p>
        </p:txBody>
      </p:sp>
      <p:sp>
        <p:nvSpPr>
          <p:cNvPr id="859" name="Google Shape;859;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Product in the database by taking the Product id of Product in HttpRequest and sending HttpResponse as JSON for success/failure cases</a:t>
            </a:r>
            <a:endParaRPr/>
          </a:p>
          <a:p>
            <a:pPr marL="0" lvl="0" indent="0" algn="l" rtl="0">
              <a:lnSpc>
                <a:spcPct val="100000"/>
              </a:lnSpc>
              <a:spcBef>
                <a:spcPts val="0"/>
              </a:spcBef>
              <a:spcAft>
                <a:spcPts val="0"/>
              </a:spcAft>
              <a:buClr>
                <a:schemeClr val="dk1"/>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71" name="Google Shape;871;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now implement OrdersController Servlet.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In order to perform CRUD Operations for the Orders and details of the Orders we got Orders Table and Orders Model,  OrdersDAO with DB operations, implemented already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883" name="Google Shape;883;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4" name="Google Shape;89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Order based on Order id or a list of Order objects i.e. fetch all the Orders</a:t>
            </a:r>
            <a:endParaRPr/>
          </a:p>
        </p:txBody>
      </p:sp>
      <p:sp>
        <p:nvSpPr>
          <p:cNvPr id="895" name="Google Shape;895;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Order in the database by taking the details of Order in HttpRequest and sending HttpResponse as JSON for success/failure cases</a:t>
            </a:r>
            <a:endParaRPr/>
          </a:p>
        </p:txBody>
      </p:sp>
      <p:sp>
        <p:nvSpPr>
          <p:cNvPr id="907" name="Google Shape;907;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Order in the database by taking the details of Order in HttpRequest and sending HttpResponse as JSON for success/failure cases</a:t>
            </a:r>
            <a:endParaRPr/>
          </a:p>
        </p:txBody>
      </p:sp>
      <p:sp>
        <p:nvSpPr>
          <p:cNvPr id="919" name="Google Shape;919;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Order in the database by taking the Order id of Order in HttpRequest and sending HttpResponse as JSON for success/failure cases</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931" name="Google Shape;931;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now implement OrderItemsController Servlet.</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In order to perform CRUD Operations for the OrderItems and details of the OrderItems we got OrderItems Table and OrderItems Model, OrderItemsDAO with DB operations, implemented already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943" name="Google Shape;943;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OrderItem based on OrderItem id or a list of OrderItem objects i.e. fetch all the Order Items</a:t>
            </a:r>
            <a:endParaRPr/>
          </a:p>
        </p:txBody>
      </p:sp>
      <p:sp>
        <p:nvSpPr>
          <p:cNvPr id="955" name="Google Shape;955;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OrderItem in the database by taking the details of OrderItem in HttpRequest and sending HttpResponse as JSON for success/failure cases</a:t>
            </a:r>
            <a:endParaRPr/>
          </a:p>
        </p:txBody>
      </p:sp>
      <p:sp>
        <p:nvSpPr>
          <p:cNvPr id="967" name="Google Shape;967;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OrderItem in the database by taking the details of OrderItem in HttpRequest and sending HttpResponse as JSON for success/failure cases</a:t>
            </a:r>
            <a:endParaRPr/>
          </a:p>
        </p:txBody>
      </p:sp>
      <p:sp>
        <p:nvSpPr>
          <p:cNvPr id="979" name="Google Shape;979;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OrderItem in the database by taking the OrderItem id of OrderItem in HttpRequest and sending HttpResponse as JSON for success/failure cases</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991" name="Google Shape;991;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now implement ShipmentsController Servlet.</a:t>
            </a:r>
            <a:endParaRPr/>
          </a:p>
          <a:p>
            <a:pPr marL="0" lvl="0" indent="0" algn="l" rtl="0">
              <a:lnSpc>
                <a:spcPct val="100000"/>
              </a:lnSpc>
              <a:spcBef>
                <a:spcPts val="0"/>
              </a:spcBef>
              <a:spcAft>
                <a:spcPts val="0"/>
              </a:spcAft>
              <a:buSzPts val="1400"/>
              <a:buNone/>
            </a:pPr>
            <a:r>
              <a:rPr lang="en-US"/>
              <a:t>In order to perform CRUD Operations for the Shipments and details of the Shipments we got Shipments Table and Shipments Model, ShipmentsDAO with DB operations, implemented already </a:t>
            </a:r>
            <a:endParaRPr/>
          </a:p>
        </p:txBody>
      </p:sp>
      <p:sp>
        <p:nvSpPr>
          <p:cNvPr id="1003" name="Google Shape;1003;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Shipment based on shipment id or a list of Shipment objects i.e. fetch all the shipments</a:t>
            </a:r>
            <a:endParaRPr/>
          </a:p>
        </p:txBody>
      </p:sp>
      <p:sp>
        <p:nvSpPr>
          <p:cNvPr id="1015" name="Google Shape;1015;p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Shipment in the database by taking the details of Shipment in HttpRequest and sending HttpResponse as JSON for success/failure cases</a:t>
            </a:r>
            <a:endParaRPr/>
          </a:p>
          <a:p>
            <a:pPr marL="0" lvl="0" indent="0" algn="l" rtl="0">
              <a:lnSpc>
                <a:spcPct val="100000"/>
              </a:lnSpc>
              <a:spcBef>
                <a:spcPts val="0"/>
              </a:spcBef>
              <a:spcAft>
                <a:spcPts val="0"/>
              </a:spcAft>
              <a:buSzPts val="1400"/>
              <a:buNone/>
            </a:pPr>
            <a:endParaRPr/>
          </a:p>
        </p:txBody>
      </p:sp>
      <p:sp>
        <p:nvSpPr>
          <p:cNvPr id="1027" name="Google Shape;1027;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Shipment in the database by taking the details of Shipment in HttpRequest and sending HttpResponse as JSON for success/failure cases</a:t>
            </a:r>
            <a:endParaRPr/>
          </a:p>
          <a:p>
            <a:pPr marL="0" lvl="0" indent="0" algn="l" rtl="0">
              <a:lnSpc>
                <a:spcPct val="100000"/>
              </a:lnSpc>
              <a:spcBef>
                <a:spcPts val="0"/>
              </a:spcBef>
              <a:spcAft>
                <a:spcPts val="0"/>
              </a:spcAft>
              <a:buSzPts val="1400"/>
              <a:buNone/>
            </a:pPr>
            <a:endParaRPr/>
          </a:p>
        </p:txBody>
      </p:sp>
      <p:sp>
        <p:nvSpPr>
          <p:cNvPr id="1039" name="Google Shape;1039;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Shipment in the database by taking the Shipment id of Shipment in HttpRequest and sending HttpResponse as JSON for success/failure cases</a:t>
            </a:r>
            <a:endParaRPr/>
          </a:p>
        </p:txBody>
      </p:sp>
      <p:sp>
        <p:nvSpPr>
          <p:cNvPr id="1051" name="Google Shape;1051;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9868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Now we will create various Servlets as controller  which will process request and response using DAO to perform CRUD Operations for End User Backend</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068" name="Google Shape;1068;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Overview of Servlets as Controller which will be used: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CartController.java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Shopping Cart of the User,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077" name="Google Shape;1077;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WishlistController.java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Wishlisted Products by User,  which will manage CRUD Operations using DAO</a:t>
            </a:r>
            <a:endParaRPr/>
          </a:p>
          <a:p>
            <a:pPr marL="0" lvl="0" indent="0" algn="l" rtl="0">
              <a:lnSpc>
                <a:spcPct val="100000"/>
              </a:lnSpc>
              <a:spcBef>
                <a:spcPts val="0"/>
              </a:spcBef>
              <a:spcAft>
                <a:spcPts val="0"/>
              </a:spcAft>
              <a:buClr>
                <a:schemeClr val="dk1"/>
              </a:buClr>
              <a:buSzPts val="11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1087" name="Google Shape;1087;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226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Let us now implement CartController Servlet.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In order to perform CRUD Operations for the Shopping Cart and details of the Cart we got Cart Table and Cart Model, CartDAO with DB operations, implemented already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097" name="Google Shape;1097;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the cart object of a User based on the user id i.e. fetch all the cart details</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1109" name="Google Shape;1109;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Product Object in the Cart in the database by taking the details in HttpRequest and sending HttpResponse as JSON for success/failure cases</a:t>
            </a:r>
            <a:endParaRPr/>
          </a:p>
        </p:txBody>
      </p:sp>
      <p:sp>
        <p:nvSpPr>
          <p:cNvPr id="1121" name="Google Shape;1121;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Cart in the database by taking the details of Cart for a User in HttpRequest and sending HttpResponse as JSON for success/failure cases</a:t>
            </a:r>
            <a:endParaRPr/>
          </a:p>
        </p:txBody>
      </p:sp>
      <p:sp>
        <p:nvSpPr>
          <p:cNvPr id="1133" name="Google Shape;1133;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4" name="Google Shape;1144;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Cart in the database by taking the Cart id of Cart for a User in HttpRequest and sending HttpResponse as JSON for success/failure cases</a:t>
            </a:r>
            <a:endParaRPr/>
          </a:p>
        </p:txBody>
      </p:sp>
      <p:sp>
        <p:nvSpPr>
          <p:cNvPr id="1145" name="Google Shape;1145;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982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now implement WishlistController Servlet.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order to perform CRUD Operations for the Wishlist and details of the Wishlist we got Wishlist Table and Wishlist Model, WishlistDAO with DB operations, implemented already </a:t>
            </a:r>
            <a:endParaRPr/>
          </a:p>
          <a:p>
            <a:pPr marL="0" lvl="0" indent="0" algn="l" rtl="0">
              <a:lnSpc>
                <a:spcPct val="100000"/>
              </a:lnSpc>
              <a:spcBef>
                <a:spcPts val="0"/>
              </a:spcBef>
              <a:spcAft>
                <a:spcPts val="0"/>
              </a:spcAft>
              <a:buSzPts val="1400"/>
              <a:buNone/>
            </a:pPr>
            <a:endParaRPr/>
          </a:p>
        </p:txBody>
      </p:sp>
      <p:sp>
        <p:nvSpPr>
          <p:cNvPr id="1157" name="Google Shape;1157;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8" name="Google Shape;1168;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implement doGet, doPost, doPut, doDelete methods in our Servlet to perform CRUD operations using DAO and Models internally to:</a:t>
            </a:r>
            <a:endParaRPr/>
          </a:p>
          <a:p>
            <a:pPr marL="457200" lvl="0" indent="-317500" algn="l" rtl="0">
              <a:lnSpc>
                <a:spcPct val="100000"/>
              </a:lnSpc>
              <a:spcBef>
                <a:spcPts val="0"/>
              </a:spcBef>
              <a:spcAft>
                <a:spcPts val="0"/>
              </a:spcAft>
              <a:buClr>
                <a:schemeClr val="dk1"/>
              </a:buClr>
              <a:buSzPts val="1400"/>
              <a:buAutoNum type="arabicPeriod"/>
            </a:pPr>
            <a:r>
              <a:rPr lang="en-US"/>
              <a:t>doGet - get a single Wishlist based on Wishlist id or a list of Wishlist objects i.e. fetch all the Wishlist</a:t>
            </a:r>
            <a:endParaRPr/>
          </a:p>
        </p:txBody>
      </p:sp>
      <p:sp>
        <p:nvSpPr>
          <p:cNvPr id="1169" name="Google Shape;1169;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doPost - Add a new Wishlist in the database by taking the details of Wishlist in HttpRequest and sending HttpResponse as JSON for success/failure cases</a:t>
            </a:r>
            <a:endParaRPr/>
          </a:p>
        </p:txBody>
      </p:sp>
      <p:sp>
        <p:nvSpPr>
          <p:cNvPr id="1181" name="Google Shape;1181;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2" name="Google Shape;1192;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doPut - Update an existing  Wishlist in the database by taking the details of Wishlist in HttpRequest and sending HttpResponse as JSON for success/failure cases</a:t>
            </a:r>
            <a:endParaRPr/>
          </a:p>
          <a:p>
            <a:pPr marL="0" lvl="0" indent="0" algn="l" rtl="0">
              <a:lnSpc>
                <a:spcPct val="100000"/>
              </a:lnSpc>
              <a:spcBef>
                <a:spcPts val="0"/>
              </a:spcBef>
              <a:spcAft>
                <a:spcPts val="0"/>
              </a:spcAft>
              <a:buSzPts val="1400"/>
              <a:buNone/>
            </a:pPr>
            <a:endParaRPr/>
          </a:p>
        </p:txBody>
      </p:sp>
      <p:sp>
        <p:nvSpPr>
          <p:cNvPr id="1193" name="Google Shape;1193;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4" name="Google Shape;1204;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US"/>
              <a:t>doDelete - Delete an existing  Wishlist in the database by taking the Wishlist id of Wishlist in HttpRequest and sending HttpResponse as JSON for success/failure cases</a:t>
            </a:r>
            <a:endParaRPr/>
          </a:p>
        </p:txBody>
      </p:sp>
      <p:sp>
        <p:nvSpPr>
          <p:cNvPr id="1205" name="Google Shape;1205;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52724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6" name="Google Shape;121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1" name="Google Shape;1221;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your maven project, open the pom.xml file and add the dependency for junit Library. You can find it on mvnrepository.com</a:t>
            </a:r>
            <a:endParaRPr/>
          </a:p>
          <a:p>
            <a:pPr marL="0" lvl="0" indent="0" algn="l" rtl="0">
              <a:lnSpc>
                <a:spcPct val="100000"/>
              </a:lnSpc>
              <a:spcBef>
                <a:spcPts val="0"/>
              </a:spcBef>
              <a:spcAft>
                <a:spcPts val="0"/>
              </a:spcAft>
              <a:buSzPts val="1400"/>
              <a:buNone/>
            </a:pPr>
            <a:r>
              <a:rPr lang="en-US"/>
              <a:t>The library uses JUnit Jupiter APIs for the test cases to be implemented</a:t>
            </a:r>
            <a:endParaRPr/>
          </a:p>
        </p:txBody>
      </p:sp>
      <p:sp>
        <p:nvSpPr>
          <p:cNvPr id="1222" name="Google Shape;1222;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create a file in the test package by the name of AppTest.java and write various test cases for the scenarios.</a:t>
            </a:r>
            <a:endParaRPr/>
          </a:p>
        </p:txBody>
      </p:sp>
      <p:sp>
        <p:nvSpPr>
          <p:cNvPr id="1237" name="Google Shape;1237;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8" name="Google Shape;1248;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Example Test Cases to test the login flow, are implemented already.</a:t>
            </a:r>
            <a:endParaRPr/>
          </a:p>
          <a:p>
            <a:pPr marL="0" lvl="0" indent="0" algn="l" rtl="0">
              <a:lnSpc>
                <a:spcPct val="100000"/>
              </a:lnSpc>
              <a:spcBef>
                <a:spcPts val="0"/>
              </a:spcBef>
              <a:spcAft>
                <a:spcPts val="0"/>
              </a:spcAft>
              <a:buSzPts val="1400"/>
              <a:buNone/>
            </a:pPr>
            <a:endParaRPr/>
          </a:p>
        </p:txBody>
      </p:sp>
      <p:sp>
        <p:nvSpPr>
          <p:cNvPr id="1249" name="Google Shape;1249;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0" name="Google Shape;1260;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6" name="Google Shape;127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6" name="Google Shape;12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8" name="Google Shape;129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8" name="Google Shape;13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0" name="Google Shape;13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0" name="Google Shape;13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2" name="Google Shape;13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4" name="Google Shape;13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4" name="Google Shape;13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6" name="Google Shape;1386;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2" name="Google Shape;139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7"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7"/>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2"/>
        <p:cNvGrpSpPr/>
        <p:nvPr/>
      </p:nvGrpSpPr>
      <p:grpSpPr>
        <a:xfrm>
          <a:off x="0" y="0"/>
          <a:ext cx="0" cy="0"/>
          <a:chOff x="0" y="0"/>
          <a:chExt cx="0" cy="0"/>
        </a:xfrm>
      </p:grpSpPr>
      <p:pic>
        <p:nvPicPr>
          <p:cNvPr id="63" name="Google Shape;63;p4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 name="Google Shape;64;p48"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5" name="Google Shape;65;p48"/>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Knowledge</a:t>
            </a:r>
            <a:r>
              <a:rPr lang="en-US" sz="2800" b="1" i="0" u="none" strike="noStrike" cap="none" dirty="0">
                <a:solidFill>
                  <a:srgbClr val="3F3F3F"/>
                </a:solidFill>
                <a:latin typeface="Arial"/>
                <a:ea typeface="Arial"/>
                <a:cs typeface="Arial"/>
                <a:sym typeface="Arial"/>
              </a:rPr>
              <a:t> Check</a:t>
            </a:r>
            <a:endParaRPr sz="1400" b="0" i="0" u="none" strike="noStrike" cap="none" dirty="0">
              <a:solidFill>
                <a:srgbClr val="3F3F3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Before the Next Class">
  <p:cSld name="2_Before the Next Class">
    <p:spTree>
      <p:nvGrpSpPr>
        <p:cNvPr id="1" name="Shape 66"/>
        <p:cNvGrpSpPr/>
        <p:nvPr/>
      </p:nvGrpSpPr>
      <p:grpSpPr>
        <a:xfrm>
          <a:off x="0" y="0"/>
          <a:ext cx="0" cy="0"/>
          <a:chOff x="0" y="0"/>
          <a:chExt cx="0" cy="0"/>
        </a:xfrm>
      </p:grpSpPr>
      <p:pic>
        <p:nvPicPr>
          <p:cNvPr id="67" name="Google Shape;67;p51"/>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68" name="Google Shape;68;p51"/>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69" name="Google Shape;69;p51"/>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1"/>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 name="Google Shape;71;p51"/>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72" name="Google Shape;72;p5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73"/>
        <p:cNvGrpSpPr/>
        <p:nvPr/>
      </p:nvGrpSpPr>
      <p:grpSpPr>
        <a:xfrm>
          <a:off x="0" y="0"/>
          <a:ext cx="0" cy="0"/>
          <a:chOff x="0" y="0"/>
          <a:chExt cx="0" cy="0"/>
        </a:xfrm>
      </p:grpSpPr>
      <p:pic>
        <p:nvPicPr>
          <p:cNvPr id="74" name="Google Shape;74;p52"/>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75" name="Google Shape;75;p5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76" name="Google Shape;76;p5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52"/>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9" name="Google Shape;79;p52"/>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80"/>
        <p:cNvGrpSpPr/>
        <p:nvPr/>
      </p:nvGrpSpPr>
      <p:grpSpPr>
        <a:xfrm>
          <a:off x="0" y="0"/>
          <a:ext cx="0" cy="0"/>
          <a:chOff x="0" y="0"/>
          <a:chExt cx="0" cy="0"/>
        </a:xfrm>
      </p:grpSpPr>
      <p:pic>
        <p:nvPicPr>
          <p:cNvPr id="81" name="Google Shape;81;p53"/>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2" name="Google Shape;82;p53"/>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83"/>
        <p:cNvGrpSpPr/>
        <p:nvPr/>
      </p:nvGrpSpPr>
      <p:grpSpPr>
        <a:xfrm>
          <a:off x="0" y="0"/>
          <a:ext cx="0" cy="0"/>
          <a:chOff x="0" y="0"/>
          <a:chExt cx="0" cy="0"/>
        </a:xfrm>
      </p:grpSpPr>
      <p:pic>
        <p:nvPicPr>
          <p:cNvPr id="84" name="Google Shape;84;p134"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5" name="Google Shape;85;p134"/>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Open Sans"/>
              <a:ea typeface="Open Sans"/>
              <a:cs typeface="Open Sans"/>
              <a:sym typeface="Open Sans"/>
            </a:endParaRPr>
          </a:p>
        </p:txBody>
      </p:sp>
      <p:sp>
        <p:nvSpPr>
          <p:cNvPr id="86" name="Google Shape;86;p134"/>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134"/>
          <p:cNvSpPr/>
          <p:nvPr/>
        </p:nvSpPr>
        <p:spPr>
          <a:xfrm>
            <a:off x="700325" y="1995300"/>
            <a:ext cx="14948700" cy="5536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 name="Google Shape;88;p134"/>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9"/>
        <p:cNvGrpSpPr/>
        <p:nvPr/>
      </p:nvGrpSpPr>
      <p:grpSpPr>
        <a:xfrm>
          <a:off x="0" y="0"/>
          <a:ext cx="0" cy="0"/>
          <a:chOff x="0" y="0"/>
          <a:chExt cx="0" cy="0"/>
        </a:xfrm>
      </p:grpSpPr>
      <p:grpSp>
        <p:nvGrpSpPr>
          <p:cNvPr id="90" name="Google Shape;90;p135"/>
          <p:cNvGrpSpPr/>
          <p:nvPr/>
        </p:nvGrpSpPr>
        <p:grpSpPr>
          <a:xfrm>
            <a:off x="0" y="0"/>
            <a:ext cx="16256000" cy="9144003"/>
            <a:chOff x="0" y="0"/>
            <a:chExt cx="16256000" cy="9144003"/>
          </a:xfrm>
        </p:grpSpPr>
        <p:pic>
          <p:nvPicPr>
            <p:cNvPr id="91" name="Google Shape;91;p135"/>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92" name="Google Shape;92;p135"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93" name="Google Shape;93;p135"/>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94" name="Google Shape;94;p135"/>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95" name="Google Shape;95;p135"/>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135"/>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 name="Google Shape;97;p135"/>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_n">
  <p:cSld name="2_quiz content_n">
    <p:spTree>
      <p:nvGrpSpPr>
        <p:cNvPr id="1" name="Shape 98"/>
        <p:cNvGrpSpPr/>
        <p:nvPr/>
      </p:nvGrpSpPr>
      <p:grpSpPr>
        <a:xfrm>
          <a:off x="0" y="0"/>
          <a:ext cx="0" cy="0"/>
          <a:chOff x="0" y="0"/>
          <a:chExt cx="0" cy="0"/>
        </a:xfrm>
      </p:grpSpPr>
      <p:pic>
        <p:nvPicPr>
          <p:cNvPr id="99" name="Google Shape;99;p136"/>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100" name="Google Shape;100;p13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1" name="Google Shape;101;p13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3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3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4" name="Google Shape;104;p13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5" name="Google Shape;105;p13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6" name="Google Shape;106;p13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7" name="Google Shape;107;p13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3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3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3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_n">
  <p:cSld name="2_quiz ans_n">
    <p:spTree>
      <p:nvGrpSpPr>
        <p:cNvPr id="1" name="Shape 111"/>
        <p:cNvGrpSpPr/>
        <p:nvPr/>
      </p:nvGrpSpPr>
      <p:grpSpPr>
        <a:xfrm>
          <a:off x="0" y="0"/>
          <a:ext cx="0" cy="0"/>
          <a:chOff x="0" y="0"/>
          <a:chExt cx="0" cy="0"/>
        </a:xfrm>
      </p:grpSpPr>
      <p:pic>
        <p:nvPicPr>
          <p:cNvPr id="112" name="Google Shape;112;p13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13" name="Google Shape;113;p137"/>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14" name="Google Shape;114;p137"/>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3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37"/>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7" name="Google Shape;117;p13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8" name="Google Shape;118;p13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9" name="Google Shape;119;p13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0" name="Google Shape;120;p13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1" name="Google Shape;121;p13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3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3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3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27"/>
        <p:cNvGrpSpPr/>
        <p:nvPr/>
      </p:nvGrpSpPr>
      <p:grpSpPr>
        <a:xfrm>
          <a:off x="0" y="0"/>
          <a:ext cx="0" cy="0"/>
          <a:chOff x="0" y="0"/>
          <a:chExt cx="0" cy="0"/>
        </a:xfrm>
      </p:grpSpPr>
      <p:pic>
        <p:nvPicPr>
          <p:cNvPr id="128" name="Google Shape;128;p13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9" name="Google Shape;129;p138"/>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30" name="Google Shape;130;p138"/>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1" name="Google Shape;131;p138"/>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8"/>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3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4" name="Google Shape;134;p13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5" name="Google Shape;135;p13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6" name="Google Shape;136;p13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7" name="Google Shape;137;p13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38"/>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38"/>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38"/>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38"/>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38"/>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43"/>
        <p:cNvGrpSpPr/>
        <p:nvPr/>
      </p:nvGrpSpPr>
      <p:grpSpPr>
        <a:xfrm>
          <a:off x="0" y="0"/>
          <a:ext cx="0" cy="0"/>
          <a:chOff x="0" y="0"/>
          <a:chExt cx="0" cy="0"/>
        </a:xfrm>
      </p:grpSpPr>
      <p:pic>
        <p:nvPicPr>
          <p:cNvPr id="144" name="Google Shape;144;p13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5" name="Google Shape;145;p139"/>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39"/>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147" name="Google Shape;147;p139"/>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8" name="Google Shape;148;p139"/>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9"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9"/>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49"/>
        <p:cNvGrpSpPr/>
        <p:nvPr/>
      </p:nvGrpSpPr>
      <p:grpSpPr>
        <a:xfrm>
          <a:off x="0" y="0"/>
          <a:ext cx="0" cy="0"/>
          <a:chOff x="0" y="0"/>
          <a:chExt cx="0" cy="0"/>
        </a:xfrm>
      </p:grpSpPr>
      <p:pic>
        <p:nvPicPr>
          <p:cNvPr id="150" name="Google Shape;150;p140"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1" name="Google Shape;151;p140"/>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152" name="Google Shape;152;p140"/>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40"/>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40"/>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40"/>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6" name="Google Shape;156;p140"/>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57"/>
        <p:cNvGrpSpPr/>
        <p:nvPr/>
      </p:nvGrpSpPr>
      <p:grpSpPr>
        <a:xfrm>
          <a:off x="0" y="0"/>
          <a:ext cx="0" cy="0"/>
          <a:chOff x="0" y="0"/>
          <a:chExt cx="0" cy="0"/>
        </a:xfrm>
      </p:grpSpPr>
      <p:pic>
        <p:nvPicPr>
          <p:cNvPr id="158" name="Google Shape;158;p141"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9" name="Google Shape;159;p14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0" name="Google Shape;160;p141"/>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161"/>
        <p:cNvGrpSpPr/>
        <p:nvPr/>
      </p:nvGrpSpPr>
      <p:grpSpPr>
        <a:xfrm>
          <a:off x="0" y="0"/>
          <a:ext cx="0" cy="0"/>
          <a:chOff x="0" y="0"/>
          <a:chExt cx="0" cy="0"/>
        </a:xfrm>
      </p:grpSpPr>
      <p:pic>
        <p:nvPicPr>
          <p:cNvPr id="162" name="Google Shape;162;p14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3" name="Google Shape;163;p142"/>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4" name="Google Shape;164;p142"/>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65" name="Google Shape;165;p142"/>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42"/>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42"/>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42"/>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9" name="Google Shape;169;p142"/>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70" name="Google Shape;170;p142"/>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71"/>
        <p:cNvGrpSpPr/>
        <p:nvPr/>
      </p:nvGrpSpPr>
      <p:grpSpPr>
        <a:xfrm>
          <a:off x="0" y="0"/>
          <a:ext cx="0" cy="0"/>
          <a:chOff x="0" y="0"/>
          <a:chExt cx="0" cy="0"/>
        </a:xfrm>
      </p:grpSpPr>
      <p:pic>
        <p:nvPicPr>
          <p:cNvPr id="172" name="Google Shape;172;p143"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73" name="Google Shape;173;p143"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74" name="Google Shape;174;p143"/>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75" name="Google Shape;175;p143"/>
          <p:cNvSpPr/>
          <p:nvPr/>
        </p:nvSpPr>
        <p:spPr>
          <a:xfrm>
            <a:off x="6254776" y="1394500"/>
            <a:ext cx="9513773" cy="6177052"/>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43"/>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43"/>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178"/>
        <p:cNvGrpSpPr/>
        <p:nvPr/>
      </p:nvGrpSpPr>
      <p:grpSpPr>
        <a:xfrm>
          <a:off x="0" y="0"/>
          <a:ext cx="0" cy="0"/>
          <a:chOff x="0" y="0"/>
          <a:chExt cx="0" cy="0"/>
        </a:xfrm>
      </p:grpSpPr>
      <p:grpSp>
        <p:nvGrpSpPr>
          <p:cNvPr id="179" name="Google Shape;179;p144"/>
          <p:cNvGrpSpPr/>
          <p:nvPr/>
        </p:nvGrpSpPr>
        <p:grpSpPr>
          <a:xfrm>
            <a:off x="0" y="0"/>
            <a:ext cx="16256000" cy="9144003"/>
            <a:chOff x="0" y="0"/>
            <a:chExt cx="16256000" cy="9144003"/>
          </a:xfrm>
        </p:grpSpPr>
        <p:pic>
          <p:nvPicPr>
            <p:cNvPr id="180" name="Google Shape;180;p144"/>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81" name="Google Shape;181;p144"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82" name="Google Shape;182;p144"/>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3" name="Google Shape;183;p144"/>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184" name="Google Shape;184;p144"/>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p144"/>
          <p:cNvSpPr/>
          <p:nvPr/>
        </p:nvSpPr>
        <p:spPr>
          <a:xfrm>
            <a:off x="4737250" y="1242100"/>
            <a:ext cx="10878900" cy="69747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4"/>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7"/>
        <p:cNvGrpSpPr/>
        <p:nvPr/>
      </p:nvGrpSpPr>
      <p:grpSpPr>
        <a:xfrm>
          <a:off x="0" y="0"/>
          <a:ext cx="0" cy="0"/>
          <a:chOff x="0" y="0"/>
          <a:chExt cx="0" cy="0"/>
        </a:xfrm>
      </p:grpSpPr>
      <p:pic>
        <p:nvPicPr>
          <p:cNvPr id="188" name="Google Shape;188;p145"/>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89" name="Google Shape;189;p14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145"/>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191"/>
        <p:cNvGrpSpPr/>
        <p:nvPr/>
      </p:nvGrpSpPr>
      <p:grpSpPr>
        <a:xfrm>
          <a:off x="0" y="0"/>
          <a:ext cx="0" cy="0"/>
          <a:chOff x="0" y="0"/>
          <a:chExt cx="0" cy="0"/>
        </a:xfrm>
      </p:grpSpPr>
      <p:pic>
        <p:nvPicPr>
          <p:cNvPr id="192" name="Google Shape;192;p14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146"/>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94" name="Google Shape;194;p146"/>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46"/>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196"/>
        <p:cNvGrpSpPr/>
        <p:nvPr/>
      </p:nvGrpSpPr>
      <p:grpSpPr>
        <a:xfrm>
          <a:off x="0" y="0"/>
          <a:ext cx="0" cy="0"/>
          <a:chOff x="0" y="0"/>
          <a:chExt cx="0" cy="0"/>
        </a:xfrm>
      </p:grpSpPr>
      <p:pic>
        <p:nvPicPr>
          <p:cNvPr id="197" name="Google Shape;197;p14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8" name="Google Shape;198;p147"/>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99"/>
        <p:cNvGrpSpPr/>
        <p:nvPr/>
      </p:nvGrpSpPr>
      <p:grpSpPr>
        <a:xfrm>
          <a:off x="0" y="0"/>
          <a:ext cx="0" cy="0"/>
          <a:chOff x="0" y="0"/>
          <a:chExt cx="0" cy="0"/>
        </a:xfrm>
      </p:grpSpPr>
      <p:pic>
        <p:nvPicPr>
          <p:cNvPr id="200" name="Google Shape;200;p14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1" name="Google Shape;201;p148"/>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1_Key Takeaways 2">
    <p:spTree>
      <p:nvGrpSpPr>
        <p:cNvPr id="1" name="Shape 202"/>
        <p:cNvGrpSpPr/>
        <p:nvPr/>
      </p:nvGrpSpPr>
      <p:grpSpPr>
        <a:xfrm>
          <a:off x="0" y="0"/>
          <a:ext cx="0" cy="0"/>
          <a:chOff x="0" y="0"/>
          <a:chExt cx="0" cy="0"/>
        </a:xfrm>
      </p:grpSpPr>
      <p:pic>
        <p:nvPicPr>
          <p:cNvPr id="203" name="Google Shape;203;p149"/>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4" name="Google Shape;204;p14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5" name="Google Shape;205;p149"/>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49"/>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49"/>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49"/>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9" name="Google Shape;209;p149"/>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1_You Already Know">
    <p:spTree>
      <p:nvGrpSpPr>
        <p:cNvPr id="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20"/>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pic>
        <p:nvPicPr>
          <p:cNvPr id="25" name="Google Shape;25;p20"/>
          <p:cNvPicPr preferRelativeResize="0"/>
          <p:nvPr/>
        </p:nvPicPr>
        <p:blipFill rotWithShape="1">
          <a:blip r:embed="rId3">
            <a:alphaModFix/>
          </a:blip>
          <a:srcRect t="6807" b="6798"/>
          <a:stretch/>
        </p:blipFill>
        <p:spPr>
          <a:xfrm>
            <a:off x="5626790" y="1069512"/>
            <a:ext cx="5023890"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enario ">
  <p:cSld name="1_Scenario  2">
    <p:spTree>
      <p:nvGrpSpPr>
        <p:cNvPr id="1" name="Shape 210"/>
        <p:cNvGrpSpPr/>
        <p:nvPr/>
      </p:nvGrpSpPr>
      <p:grpSpPr>
        <a:xfrm>
          <a:off x="0" y="0"/>
          <a:ext cx="0" cy="0"/>
          <a:chOff x="0" y="0"/>
          <a:chExt cx="0" cy="0"/>
        </a:xfrm>
      </p:grpSpPr>
      <p:pic>
        <p:nvPicPr>
          <p:cNvPr id="211" name="Google Shape;211;p150"/>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2" name="Google Shape;212;p150"/>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50"/>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14" name="Google Shape;214;p150"/>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15"/>
        <p:cNvGrpSpPr/>
        <p:nvPr/>
      </p:nvGrpSpPr>
      <p:grpSpPr>
        <a:xfrm>
          <a:off x="0" y="0"/>
          <a:ext cx="0" cy="0"/>
          <a:chOff x="0" y="0"/>
          <a:chExt cx="0" cy="0"/>
        </a:xfrm>
      </p:grpSpPr>
      <p:pic>
        <p:nvPicPr>
          <p:cNvPr id="216" name="Google Shape;216;p151"/>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7" name="Google Shape;217;p151"/>
          <p:cNvSpPr/>
          <p:nvPr/>
        </p:nvSpPr>
        <p:spPr>
          <a:xfrm>
            <a:off x="583850" y="1612075"/>
            <a:ext cx="14948700" cy="6448500"/>
          </a:xfrm>
          <a:prstGeom prst="roundRect">
            <a:avLst>
              <a:gd name="adj" fmla="val 4058"/>
            </a:avLst>
          </a:prstGeom>
          <a:solidFill>
            <a:srgbClr val="C7C7C7">
              <a:alpha val="40784"/>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51"/>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225"/>
        <p:cNvGrpSpPr/>
        <p:nvPr/>
      </p:nvGrpSpPr>
      <p:grpSpPr>
        <a:xfrm>
          <a:off x="0" y="0"/>
          <a:ext cx="0" cy="0"/>
          <a:chOff x="0" y="0"/>
          <a:chExt cx="0" cy="0"/>
        </a:xfrm>
      </p:grpSpPr>
      <p:pic>
        <p:nvPicPr>
          <p:cNvPr id="226" name="Google Shape;226;p49"/>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27" name="Google Shape;227;p49"/>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8" name="Google Shape;228;p49"/>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49"/>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0" name="Google Shape;230;p4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1" name="Google Shape;231;p4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2" name="Google Shape;232;p4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3" name="Google Shape;233;p4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4" name="Google Shape;234;p49"/>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49"/>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4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4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238"/>
        <p:cNvGrpSpPr/>
        <p:nvPr/>
      </p:nvGrpSpPr>
      <p:grpSpPr>
        <a:xfrm>
          <a:off x="0" y="0"/>
          <a:ext cx="0" cy="0"/>
          <a:chOff x="0" y="0"/>
          <a:chExt cx="0" cy="0"/>
        </a:xfrm>
      </p:grpSpPr>
      <p:pic>
        <p:nvPicPr>
          <p:cNvPr id="239" name="Google Shape;239;p5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0" name="Google Shape;240;p50"/>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1" name="Google Shape;241;p50"/>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2" name="Google Shape;242;p50"/>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3" name="Google Shape;243;p5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4" name="Google Shape;244;p5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p5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p5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p5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p5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50"/>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50"/>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p50"/>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50"/>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3" name="Google Shape;253;p50"/>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4"/>
        <p:cNvGrpSpPr/>
        <p:nvPr/>
      </p:nvGrpSpPr>
      <p:grpSpPr>
        <a:xfrm>
          <a:off x="0" y="0"/>
          <a:ext cx="0" cy="0"/>
          <a:chOff x="0" y="0"/>
          <a:chExt cx="0" cy="0"/>
        </a:xfrm>
      </p:grpSpPr>
      <p:pic>
        <p:nvPicPr>
          <p:cNvPr id="255" name="Google Shape;255;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6" name="Google Shape;256;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57" name="Google Shape;257;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58" name="Google Shape;25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59"/>
        <p:cNvGrpSpPr/>
        <p:nvPr/>
      </p:nvGrpSpPr>
      <p:grpSpPr>
        <a:xfrm>
          <a:off x="0" y="0"/>
          <a:ext cx="0" cy="0"/>
          <a:chOff x="0" y="0"/>
          <a:chExt cx="0" cy="0"/>
        </a:xfrm>
      </p:grpSpPr>
      <p:pic>
        <p:nvPicPr>
          <p:cNvPr id="260" name="Google Shape;260;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1" name="Google Shape;261;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62" name="Google Shape;262;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63" name="Google Shape;263;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64"/>
        <p:cNvGrpSpPr/>
        <p:nvPr/>
      </p:nvGrpSpPr>
      <p:grpSpPr>
        <a:xfrm>
          <a:off x="0" y="0"/>
          <a:ext cx="0" cy="0"/>
          <a:chOff x="0" y="0"/>
          <a:chExt cx="0" cy="0"/>
        </a:xfrm>
      </p:grpSpPr>
      <p:pic>
        <p:nvPicPr>
          <p:cNvPr id="265" name="Google Shape;265;p132"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6" name="Google Shape;266;p132"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67" name="Google Shape;267;p13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8" name="Google Shape;268;p132"/>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132"/>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70"/>
        <p:cNvGrpSpPr/>
        <p:nvPr/>
      </p:nvGrpSpPr>
      <p:grpSpPr>
        <a:xfrm>
          <a:off x="0" y="0"/>
          <a:ext cx="0" cy="0"/>
          <a:chOff x="0" y="0"/>
          <a:chExt cx="0" cy="0"/>
        </a:xfrm>
      </p:grpSpPr>
      <p:pic>
        <p:nvPicPr>
          <p:cNvPr id="271" name="Google Shape;271;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2" name="Google Shape;272;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73" name="Google Shape;273;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4" name="Google Shape;274;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5" name="Google Shape;275;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76"/>
        <p:cNvGrpSpPr/>
        <p:nvPr/>
      </p:nvGrpSpPr>
      <p:grpSpPr>
        <a:xfrm>
          <a:off x="0" y="0"/>
          <a:ext cx="0" cy="0"/>
          <a:chOff x="0" y="0"/>
          <a:chExt cx="0" cy="0"/>
        </a:xfrm>
      </p:grpSpPr>
      <p:pic>
        <p:nvPicPr>
          <p:cNvPr id="277" name="Google Shape;277;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8" name="Google Shape;278;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279" name="Google Shape;279;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80" name="Google Shape;280;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82" name="Google Shape;282;p26"/>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83"/>
        <p:cNvGrpSpPr/>
        <p:nvPr/>
      </p:nvGrpSpPr>
      <p:grpSpPr>
        <a:xfrm>
          <a:off x="0" y="0"/>
          <a:ext cx="0" cy="0"/>
          <a:chOff x="0" y="0"/>
          <a:chExt cx="0" cy="0"/>
        </a:xfrm>
      </p:grpSpPr>
      <p:pic>
        <p:nvPicPr>
          <p:cNvPr id="284" name="Google Shape;284;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5" name="Google Shape;285;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6" name="Google Shape;286;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87" name="Google Shape;287;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288" name="Google Shape;288;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9" name="Google Shape;289;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0" name="Google Shape;290;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1" name="Google Shape;291;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2" name="Google Shape;292;p2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
        <p:cNvGrpSpPr/>
        <p:nvPr/>
      </p:nvGrpSpPr>
      <p:grpSpPr>
        <a:xfrm>
          <a:off x="0" y="0"/>
          <a:ext cx="0" cy="0"/>
          <a:chOff x="0" y="0"/>
          <a:chExt cx="0" cy="0"/>
        </a:xfrm>
      </p:grpSpPr>
      <p:grpSp>
        <p:nvGrpSpPr>
          <p:cNvPr id="27" name="Google Shape;27;p24"/>
          <p:cNvGrpSpPr/>
          <p:nvPr/>
        </p:nvGrpSpPr>
        <p:grpSpPr>
          <a:xfrm>
            <a:off x="0" y="0"/>
            <a:ext cx="16255999" cy="9144000"/>
            <a:chOff x="0" y="0"/>
            <a:chExt cx="16255999" cy="9144000"/>
          </a:xfrm>
        </p:grpSpPr>
        <p:pic>
          <p:nvPicPr>
            <p:cNvPr id="28" name="Google Shape;28;p24"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9" name="Google Shape;29;p24"/>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30" name="Google Shape;30;p24"/>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31" name="Google Shape;31;p2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93"/>
        <p:cNvGrpSpPr/>
        <p:nvPr/>
      </p:nvGrpSpPr>
      <p:grpSpPr>
        <a:xfrm>
          <a:off x="0" y="0"/>
          <a:ext cx="0" cy="0"/>
          <a:chOff x="0" y="0"/>
          <a:chExt cx="0" cy="0"/>
        </a:xfrm>
      </p:grpSpPr>
      <p:pic>
        <p:nvPicPr>
          <p:cNvPr id="294" name="Google Shape;294;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5" name="Google Shape;295;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6" name="Google Shape;296;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97" name="Google Shape;297;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98"/>
        <p:cNvGrpSpPr/>
        <p:nvPr/>
      </p:nvGrpSpPr>
      <p:grpSpPr>
        <a:xfrm>
          <a:off x="0" y="0"/>
          <a:ext cx="0" cy="0"/>
          <a:chOff x="0" y="0"/>
          <a:chExt cx="0" cy="0"/>
        </a:xfrm>
      </p:grpSpPr>
      <p:pic>
        <p:nvPicPr>
          <p:cNvPr id="299" name="Google Shape;299;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0" name="Google Shape;300;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1" name="Google Shape;301;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03"/>
        <p:cNvGrpSpPr/>
        <p:nvPr/>
      </p:nvGrpSpPr>
      <p:grpSpPr>
        <a:xfrm>
          <a:off x="0" y="0"/>
          <a:ext cx="0" cy="0"/>
          <a:chOff x="0" y="0"/>
          <a:chExt cx="0" cy="0"/>
        </a:xfrm>
      </p:grpSpPr>
      <p:pic>
        <p:nvPicPr>
          <p:cNvPr id="304" name="Google Shape;304;p1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5" name="Google Shape;305;p1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06" name="Google Shape;306;p1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07" name="Google Shape;307;p1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08" name="Google Shape;308;p1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9" name="Google Shape;309;p1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0" name="Google Shape;310;p1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1" name="Google Shape;311;p1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12"/>
        <p:cNvGrpSpPr/>
        <p:nvPr/>
      </p:nvGrpSpPr>
      <p:grpSpPr>
        <a:xfrm>
          <a:off x="0" y="0"/>
          <a:ext cx="0" cy="0"/>
          <a:chOff x="0" y="0"/>
          <a:chExt cx="0" cy="0"/>
        </a:xfrm>
      </p:grpSpPr>
      <p:pic>
        <p:nvPicPr>
          <p:cNvPr id="313" name="Google Shape;313;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4" name="Google Shape;314;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5" name="Google Shape;315;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316" name="Google Shape;316;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17"/>
        <p:cNvGrpSpPr/>
        <p:nvPr/>
      </p:nvGrpSpPr>
      <p:grpSpPr>
        <a:xfrm>
          <a:off x="0" y="0"/>
          <a:ext cx="0" cy="0"/>
          <a:chOff x="0" y="0"/>
          <a:chExt cx="0" cy="0"/>
        </a:xfrm>
      </p:grpSpPr>
      <p:pic>
        <p:nvPicPr>
          <p:cNvPr id="318" name="Google Shape;318;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9" name="Google Shape;319;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0" name="Google Shape;320;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1" name="Google Shape;321;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2" name="Google Shape;322;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23"/>
        <p:cNvGrpSpPr/>
        <p:nvPr/>
      </p:nvGrpSpPr>
      <p:grpSpPr>
        <a:xfrm>
          <a:off x="0" y="0"/>
          <a:ext cx="0" cy="0"/>
          <a:chOff x="0" y="0"/>
          <a:chExt cx="0" cy="0"/>
        </a:xfrm>
      </p:grpSpPr>
      <p:pic>
        <p:nvPicPr>
          <p:cNvPr id="324" name="Google Shape;324;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5" name="Google Shape;325;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6" name="Google Shape;326;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8" name="Google Shape;328;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329"/>
        <p:cNvGrpSpPr/>
        <p:nvPr/>
      </p:nvGrpSpPr>
      <p:grpSpPr>
        <a:xfrm>
          <a:off x="0" y="0"/>
          <a:ext cx="0" cy="0"/>
          <a:chOff x="0" y="0"/>
          <a:chExt cx="0" cy="0"/>
        </a:xfrm>
      </p:grpSpPr>
      <p:pic>
        <p:nvPicPr>
          <p:cNvPr id="330" name="Google Shape;330;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1" name="Google Shape;331;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32" name="Google Shape;332;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5" name="Google Shape;335;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36" name="Google Shape;336;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37" name="Google Shape;337;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9" name="Google Shape;339;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0" name="Google Shape;340;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1" name="Google Shape;341;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3"/>
        <p:cNvGrpSpPr/>
        <p:nvPr/>
      </p:nvGrpSpPr>
      <p:grpSpPr>
        <a:xfrm>
          <a:off x="0" y="0"/>
          <a:ext cx="0" cy="0"/>
          <a:chOff x="0" y="0"/>
          <a:chExt cx="0" cy="0"/>
        </a:xfrm>
      </p:grpSpPr>
      <p:pic>
        <p:nvPicPr>
          <p:cNvPr id="34" name="Google Shape;34;p33"/>
          <p:cNvPicPr preferRelativeResize="0"/>
          <p:nvPr/>
        </p:nvPicPr>
        <p:blipFill rotWithShape="1">
          <a:blip r:embed="rId2">
            <a:alphaModFix/>
          </a:blip>
          <a:srcRect/>
          <a:stretch/>
        </p:blipFill>
        <p:spPr>
          <a:xfrm>
            <a:off x="0" y="-18661"/>
            <a:ext cx="16256002" cy="9144052"/>
          </a:xfrm>
          <a:prstGeom prst="rect">
            <a:avLst/>
          </a:prstGeom>
          <a:noFill/>
          <a:ln>
            <a:noFill/>
          </a:ln>
        </p:spPr>
      </p:pic>
      <p:sp>
        <p:nvSpPr>
          <p:cNvPr id="35" name="Google Shape;35;p33"/>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6" name="Google Shape;36;p33"/>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33"/>
          <p:cNvPicPr preferRelativeResize="0"/>
          <p:nvPr/>
        </p:nvPicPr>
        <p:blipFill rotWithShape="1">
          <a:blip r:embed="rId3">
            <a:alphaModFix/>
          </a:blip>
          <a:srcRect t="6807" b="6798"/>
          <a:stretch/>
        </p:blipFill>
        <p:spPr>
          <a:xfrm>
            <a:off x="3181792" y="804671"/>
            <a:ext cx="11026272"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8"/>
        <p:cNvGrpSpPr/>
        <p:nvPr/>
      </p:nvGrpSpPr>
      <p:grpSpPr>
        <a:xfrm>
          <a:off x="0" y="0"/>
          <a:ext cx="0" cy="0"/>
          <a:chOff x="0" y="0"/>
          <a:chExt cx="0" cy="0"/>
        </a:xfrm>
      </p:grpSpPr>
      <p:pic>
        <p:nvPicPr>
          <p:cNvPr id="39" name="Google Shape;39;p34"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0" name="Google Shape;40;p3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1" name="Google Shape;41;p34"/>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4"/>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4"/>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6" name="Google Shape;46;p34"/>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47"/>
        <p:cNvGrpSpPr/>
        <p:nvPr/>
      </p:nvGrpSpPr>
      <p:grpSpPr>
        <a:xfrm>
          <a:off x="0" y="0"/>
          <a:ext cx="0" cy="0"/>
          <a:chOff x="0" y="0"/>
          <a:chExt cx="0" cy="0"/>
        </a:xfrm>
      </p:grpSpPr>
      <p:pic>
        <p:nvPicPr>
          <p:cNvPr id="48" name="Google Shape;48;p35"/>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49" name="Google Shape;49;p3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36"/>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2" name="Google Shape;52;p3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6"/>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4"/>
        <p:cNvGrpSpPr/>
        <p:nvPr/>
      </p:nvGrpSpPr>
      <p:grpSpPr>
        <a:xfrm>
          <a:off x="0" y="0"/>
          <a:ext cx="0" cy="0"/>
          <a:chOff x="0" y="0"/>
          <a:chExt cx="0" cy="0"/>
        </a:xfrm>
      </p:grpSpPr>
      <p:pic>
        <p:nvPicPr>
          <p:cNvPr id="55" name="Google Shape;55;p37"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6" name="Google Shape;56;p3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7" name="Google Shape;57;p3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37"/>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 name="Google Shape;61;p37"/>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Google Shape;22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4" name="Google Shape;22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body" idx="1"/>
          </p:nvPr>
        </p:nvSpPr>
        <p:spPr>
          <a:xfrm>
            <a:off x="8402471" y="4402102"/>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Clr>
                <a:srgbClr val="3F3F3F"/>
              </a:buClr>
              <a:buSzPts val="2800"/>
              <a:buNone/>
            </a:pPr>
            <a:r>
              <a:rPr lang="en-US"/>
              <a:t>Developing Servlets for Backend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Develop </a:t>
            </a:r>
            <a:r>
              <a:rPr lang="en-US">
                <a:solidFill>
                  <a:srgbClr val="3F3F3F"/>
                </a:solidFill>
              </a:rPr>
              <a:t>Servlets</a:t>
            </a:r>
            <a:r>
              <a:rPr lang="en-US"/>
              <a:t> Classes for Admin Backend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
          <p:cNvSpPr/>
          <p:nvPr/>
        </p:nvSpPr>
        <p:spPr>
          <a:xfrm>
            <a:off x="2444182" y="1628458"/>
            <a:ext cx="11367515" cy="982834"/>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various servlets as controllers, which will process requests and responses, using DAO to perform CRUD operations for the backend admin.</a:t>
            </a:r>
            <a:endParaRPr sz="2200" b="0" i="0" u="none" strike="noStrike" cap="none">
              <a:solidFill>
                <a:schemeClr val="lt1"/>
              </a:solidFill>
              <a:latin typeface="Open Sans"/>
              <a:ea typeface="Open Sans"/>
              <a:cs typeface="Open Sans"/>
              <a:sym typeface="Open Sans"/>
            </a:endParaRPr>
          </a:p>
        </p:txBody>
      </p:sp>
      <p:sp>
        <p:nvSpPr>
          <p:cNvPr id="484" name="Google Shape;484;p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485" name="Google Shape;485;p8"/>
          <p:cNvPicPr preferRelativeResize="0"/>
          <p:nvPr/>
        </p:nvPicPr>
        <p:blipFill rotWithShape="1">
          <a:blip r:embed="rId3">
            <a:alphaModFix/>
          </a:blip>
          <a:srcRect/>
          <a:stretch/>
        </p:blipFill>
        <p:spPr>
          <a:xfrm>
            <a:off x="2596608" y="3322573"/>
            <a:ext cx="11062783" cy="4849877"/>
          </a:xfrm>
          <a:prstGeom prst="rect">
            <a:avLst/>
          </a:prstGeom>
          <a:noFill/>
          <a:ln>
            <a:noFill/>
          </a:ln>
        </p:spPr>
      </p:pic>
      <p:pic>
        <p:nvPicPr>
          <p:cNvPr id="486" name="Google Shape;486;p8"/>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493" name="Google Shape;493;p45"/>
          <p:cNvPicPr preferRelativeResize="0"/>
          <p:nvPr/>
        </p:nvPicPr>
        <p:blipFill rotWithShape="1">
          <a:blip r:embed="rId3">
            <a:alphaModFix/>
          </a:blip>
          <a:srcRect/>
          <a:stretch/>
        </p:blipFill>
        <p:spPr>
          <a:xfrm>
            <a:off x="2707113" y="3383408"/>
            <a:ext cx="10841774" cy="4789042"/>
          </a:xfrm>
          <a:prstGeom prst="rect">
            <a:avLst/>
          </a:prstGeom>
          <a:noFill/>
          <a:ln>
            <a:noFill/>
          </a:ln>
        </p:spPr>
      </p:pic>
      <p:sp>
        <p:nvSpPr>
          <p:cNvPr id="494" name="Google Shape;494;p45"/>
          <p:cNvSpPr/>
          <p:nvPr/>
        </p:nvSpPr>
        <p:spPr>
          <a:xfrm>
            <a:off x="3111374" y="5777929"/>
            <a:ext cx="1774456" cy="19751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495" name="Google Shape;495;p45"/>
          <p:cNvSpPr/>
          <p:nvPr/>
        </p:nvSpPr>
        <p:spPr>
          <a:xfrm>
            <a:off x="2444242" y="1616279"/>
            <a:ext cx="11367515" cy="982834"/>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UsersController.java: </a:t>
            </a:r>
            <a:r>
              <a:rPr lang="en-US" sz="2200" b="0" i="0" u="none" strike="noStrike" cap="none">
                <a:solidFill>
                  <a:schemeClr val="lt1"/>
                </a:solidFill>
                <a:latin typeface="Open Sans"/>
                <a:ea typeface="Open Sans"/>
                <a:cs typeface="Open Sans"/>
                <a:sym typeface="Open Sans"/>
              </a:rPr>
              <a:t>Servlet for HTTP Request Response for users, which will manage CRUD operations using DAO</a:t>
            </a:r>
            <a:endParaRPr sz="1400" b="0" i="0" u="none" strike="noStrike" cap="none">
              <a:solidFill>
                <a:srgbClr val="000000"/>
              </a:solidFill>
              <a:latin typeface="Arial"/>
              <a:ea typeface="Arial"/>
              <a:cs typeface="Arial"/>
              <a:sym typeface="Arial"/>
            </a:endParaRPr>
          </a:p>
        </p:txBody>
      </p:sp>
      <p:pic>
        <p:nvPicPr>
          <p:cNvPr id="496" name="Google Shape;496;p45"/>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503" name="Google Shape;503;p54"/>
          <p:cNvPicPr preferRelativeResize="0"/>
          <p:nvPr/>
        </p:nvPicPr>
        <p:blipFill rotWithShape="1">
          <a:blip r:embed="rId3">
            <a:alphaModFix/>
          </a:blip>
          <a:srcRect/>
          <a:stretch/>
        </p:blipFill>
        <p:spPr>
          <a:xfrm>
            <a:off x="2707113" y="2974759"/>
            <a:ext cx="10841774" cy="5267946"/>
          </a:xfrm>
          <a:prstGeom prst="rect">
            <a:avLst/>
          </a:prstGeom>
          <a:noFill/>
          <a:ln>
            <a:noFill/>
          </a:ln>
        </p:spPr>
      </p:pic>
      <p:sp>
        <p:nvSpPr>
          <p:cNvPr id="504" name="Google Shape;504;p54"/>
          <p:cNvSpPr/>
          <p:nvPr/>
        </p:nvSpPr>
        <p:spPr>
          <a:xfrm>
            <a:off x="3126145" y="4590255"/>
            <a:ext cx="1951902" cy="21726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05" name="Google Shape;505;p54"/>
          <p:cNvSpPr/>
          <p:nvPr/>
        </p:nvSpPr>
        <p:spPr>
          <a:xfrm>
            <a:off x="2462903" y="1588595"/>
            <a:ext cx="11367515" cy="982834"/>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CategoriesController.java: </a:t>
            </a:r>
            <a:r>
              <a:rPr lang="en-US" sz="2200" b="0" i="0" u="none" strike="noStrike" cap="none">
                <a:solidFill>
                  <a:schemeClr val="lt1"/>
                </a:solidFill>
                <a:latin typeface="Open Sans"/>
                <a:ea typeface="Open Sans"/>
                <a:cs typeface="Open Sans"/>
                <a:sym typeface="Open Sans"/>
              </a:rPr>
              <a:t>Servlet for HTTP Request Response for product categories, which will manage CRUD operations using DAO</a:t>
            </a:r>
            <a:endParaRPr sz="1400" b="0" i="0" u="none" strike="noStrike" cap="none">
              <a:solidFill>
                <a:srgbClr val="000000"/>
              </a:solidFill>
              <a:latin typeface="Arial"/>
              <a:ea typeface="Arial"/>
              <a:cs typeface="Arial"/>
              <a:sym typeface="Arial"/>
            </a:endParaRPr>
          </a:p>
        </p:txBody>
      </p:sp>
      <p:pic>
        <p:nvPicPr>
          <p:cNvPr id="506" name="Google Shape;506;p54"/>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513" name="Google Shape;513;p55"/>
          <p:cNvPicPr preferRelativeResize="0"/>
          <p:nvPr/>
        </p:nvPicPr>
        <p:blipFill rotWithShape="1">
          <a:blip r:embed="rId3">
            <a:alphaModFix/>
          </a:blip>
          <a:srcRect/>
          <a:stretch/>
        </p:blipFill>
        <p:spPr>
          <a:xfrm>
            <a:off x="2707053" y="2974759"/>
            <a:ext cx="10841774" cy="5267946"/>
          </a:xfrm>
          <a:prstGeom prst="rect">
            <a:avLst/>
          </a:prstGeom>
          <a:noFill/>
          <a:ln>
            <a:noFill/>
          </a:ln>
        </p:spPr>
      </p:pic>
      <p:sp>
        <p:nvSpPr>
          <p:cNvPr id="514" name="Google Shape;514;p55"/>
          <p:cNvSpPr/>
          <p:nvPr/>
        </p:nvSpPr>
        <p:spPr>
          <a:xfrm>
            <a:off x="3089207" y="5107287"/>
            <a:ext cx="1774456" cy="19751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15" name="Google Shape;515;p55"/>
          <p:cNvSpPr/>
          <p:nvPr/>
        </p:nvSpPr>
        <p:spPr>
          <a:xfrm>
            <a:off x="2444242" y="1601531"/>
            <a:ext cx="11367515" cy="1052795"/>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OrdersController.java: </a:t>
            </a:r>
            <a:r>
              <a:rPr lang="en-US" sz="2200" b="0" i="0" u="none" strike="noStrike" cap="none">
                <a:solidFill>
                  <a:schemeClr val="lt1"/>
                </a:solidFill>
                <a:latin typeface="Open Sans"/>
                <a:ea typeface="Open Sans"/>
                <a:cs typeface="Open Sans"/>
                <a:sym typeface="Open Sans"/>
              </a:rPr>
              <a:t>Servlet for HTTP Request Response for orders placed by users, which will manage CRUD operations using DAO</a:t>
            </a:r>
            <a:endParaRPr sz="1400" b="0" i="0" u="none" strike="noStrike" cap="none">
              <a:solidFill>
                <a:srgbClr val="000000"/>
              </a:solidFill>
              <a:latin typeface="Arial"/>
              <a:ea typeface="Arial"/>
              <a:cs typeface="Arial"/>
              <a:sym typeface="Arial"/>
            </a:endParaRPr>
          </a:p>
        </p:txBody>
      </p:sp>
      <p:pic>
        <p:nvPicPr>
          <p:cNvPr id="516" name="Google Shape;516;p55"/>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523" name="Google Shape;523;p56"/>
          <p:cNvPicPr preferRelativeResize="0"/>
          <p:nvPr/>
        </p:nvPicPr>
        <p:blipFill rotWithShape="1">
          <a:blip r:embed="rId3">
            <a:alphaModFix/>
          </a:blip>
          <a:srcRect/>
          <a:stretch/>
        </p:blipFill>
        <p:spPr>
          <a:xfrm>
            <a:off x="2707053" y="2974759"/>
            <a:ext cx="10841774" cy="5267946"/>
          </a:xfrm>
          <a:prstGeom prst="rect">
            <a:avLst/>
          </a:prstGeom>
          <a:noFill/>
          <a:ln>
            <a:noFill/>
          </a:ln>
        </p:spPr>
      </p:pic>
      <p:sp>
        <p:nvSpPr>
          <p:cNvPr id="524" name="Google Shape;524;p56"/>
          <p:cNvSpPr/>
          <p:nvPr/>
        </p:nvSpPr>
        <p:spPr>
          <a:xfrm>
            <a:off x="3007514" y="4951581"/>
            <a:ext cx="2147092" cy="19751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25" name="Google Shape;525;p56"/>
          <p:cNvSpPr/>
          <p:nvPr/>
        </p:nvSpPr>
        <p:spPr>
          <a:xfrm>
            <a:off x="2444242" y="1666178"/>
            <a:ext cx="11367515" cy="907076"/>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OrderItemsController.java: </a:t>
            </a:r>
            <a:r>
              <a:rPr lang="en-US" sz="2200" b="0" i="0" u="none" strike="noStrike" cap="none">
                <a:solidFill>
                  <a:schemeClr val="lt1"/>
                </a:solidFill>
                <a:latin typeface="Open Sans"/>
                <a:ea typeface="Open Sans"/>
                <a:cs typeface="Open Sans"/>
                <a:sym typeface="Open Sans"/>
              </a:rPr>
              <a:t>Servlet for HTTP Request Response for items in an order,  which will manage CRUD operations using DAO</a:t>
            </a:r>
            <a:endParaRPr sz="1400" b="0" i="0" u="none" strike="noStrike" cap="none">
              <a:solidFill>
                <a:srgbClr val="000000"/>
              </a:solidFill>
              <a:latin typeface="Arial"/>
              <a:ea typeface="Arial"/>
              <a:cs typeface="Arial"/>
              <a:sym typeface="Arial"/>
            </a:endParaRPr>
          </a:p>
        </p:txBody>
      </p:sp>
      <p:pic>
        <p:nvPicPr>
          <p:cNvPr id="526" name="Google Shape;526;p56"/>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Admin</a:t>
            </a:r>
            <a:endParaRPr/>
          </a:p>
        </p:txBody>
      </p:sp>
      <p:pic>
        <p:nvPicPr>
          <p:cNvPr id="533" name="Google Shape;533;p57"/>
          <p:cNvPicPr preferRelativeResize="0"/>
          <p:nvPr/>
        </p:nvPicPr>
        <p:blipFill rotWithShape="1">
          <a:blip r:embed="rId3">
            <a:alphaModFix/>
          </a:blip>
          <a:srcRect/>
          <a:stretch/>
        </p:blipFill>
        <p:spPr>
          <a:xfrm>
            <a:off x="2726584" y="2933869"/>
            <a:ext cx="10841774" cy="5267946"/>
          </a:xfrm>
          <a:prstGeom prst="rect">
            <a:avLst/>
          </a:prstGeom>
          <a:noFill/>
          <a:ln>
            <a:noFill/>
          </a:ln>
        </p:spPr>
      </p:pic>
      <p:sp>
        <p:nvSpPr>
          <p:cNvPr id="534" name="Google Shape;534;p57"/>
          <p:cNvSpPr/>
          <p:nvPr/>
        </p:nvSpPr>
        <p:spPr>
          <a:xfrm>
            <a:off x="3090119" y="5225381"/>
            <a:ext cx="1951902" cy="19751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35" name="Google Shape;535;p57"/>
          <p:cNvSpPr/>
          <p:nvPr/>
        </p:nvSpPr>
        <p:spPr>
          <a:xfrm>
            <a:off x="2466876" y="1606611"/>
            <a:ext cx="11367515" cy="1024621"/>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ProductsController.java: </a:t>
            </a:r>
            <a:r>
              <a:rPr lang="en-US" sz="2200" b="0" i="0" u="none" strike="noStrike" cap="none">
                <a:solidFill>
                  <a:schemeClr val="lt1"/>
                </a:solidFill>
                <a:latin typeface="Open Sans"/>
                <a:ea typeface="Open Sans"/>
                <a:cs typeface="Open Sans"/>
                <a:sym typeface="Open Sans"/>
              </a:rPr>
              <a:t>Servlet for HTTP Request Response for products in the estore, which will manage CRUD operations using DAO</a:t>
            </a:r>
            <a:endParaRPr sz="1400" b="0" i="0" u="none" strike="noStrike" cap="none">
              <a:solidFill>
                <a:srgbClr val="000000"/>
              </a:solidFill>
              <a:latin typeface="Arial"/>
              <a:ea typeface="Arial"/>
              <a:cs typeface="Arial"/>
              <a:sym typeface="Arial"/>
            </a:endParaRPr>
          </a:p>
        </p:txBody>
      </p:sp>
      <p:pic>
        <p:nvPicPr>
          <p:cNvPr id="536" name="Google Shape;536;p57"/>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Servlets as Controllers Implementing DAO for Admin</a:t>
            </a:r>
            <a:endParaRPr>
              <a:solidFill>
                <a:srgbClr val="3F3F3F"/>
              </a:solidFill>
            </a:endParaRPr>
          </a:p>
        </p:txBody>
      </p:sp>
      <p:pic>
        <p:nvPicPr>
          <p:cNvPr id="543" name="Google Shape;543;p58"/>
          <p:cNvPicPr preferRelativeResize="0"/>
          <p:nvPr/>
        </p:nvPicPr>
        <p:blipFill rotWithShape="1">
          <a:blip r:embed="rId3">
            <a:alphaModFix/>
          </a:blip>
          <a:srcRect/>
          <a:stretch/>
        </p:blipFill>
        <p:spPr>
          <a:xfrm>
            <a:off x="2729746" y="2944684"/>
            <a:ext cx="10841774" cy="5267946"/>
          </a:xfrm>
          <a:prstGeom prst="rect">
            <a:avLst/>
          </a:prstGeom>
          <a:noFill/>
          <a:ln>
            <a:noFill/>
          </a:ln>
        </p:spPr>
      </p:pic>
      <p:sp>
        <p:nvSpPr>
          <p:cNvPr id="544" name="Google Shape;544;p58"/>
          <p:cNvSpPr/>
          <p:nvPr/>
        </p:nvSpPr>
        <p:spPr>
          <a:xfrm>
            <a:off x="2999865" y="5414043"/>
            <a:ext cx="2147092" cy="21726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45" name="Google Shape;545;p58"/>
          <p:cNvSpPr/>
          <p:nvPr/>
        </p:nvSpPr>
        <p:spPr>
          <a:xfrm>
            <a:off x="2462843" y="1663787"/>
            <a:ext cx="11367515" cy="982834"/>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ShipmentsController.java: </a:t>
            </a:r>
            <a:r>
              <a:rPr lang="en-US" sz="2200" b="0" i="0" u="none" strike="noStrike" cap="none">
                <a:solidFill>
                  <a:schemeClr val="lt1"/>
                </a:solidFill>
                <a:latin typeface="Open Sans"/>
                <a:ea typeface="Open Sans"/>
                <a:cs typeface="Open Sans"/>
                <a:sym typeface="Open Sans"/>
              </a:rPr>
              <a:t>Servlet for HTTP Request Response for shipments of orders placed by users, which will manage CRUD operations using DAO</a:t>
            </a:r>
            <a:endParaRPr sz="1400" b="0" i="0" u="none" strike="noStrike" cap="none">
              <a:solidFill>
                <a:srgbClr val="000000"/>
              </a:solidFill>
              <a:latin typeface="Arial"/>
              <a:ea typeface="Arial"/>
              <a:cs typeface="Arial"/>
              <a:sym typeface="Arial"/>
            </a:endParaRPr>
          </a:p>
        </p:txBody>
      </p:sp>
      <p:pic>
        <p:nvPicPr>
          <p:cNvPr id="546" name="Google Shape;546;p58"/>
          <p:cNvPicPr preferRelativeResize="0"/>
          <p:nvPr/>
        </p:nvPicPr>
        <p:blipFill rotWithShape="1">
          <a:blip r:embed="rId4">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552" name="Google Shape;552;p59"/>
          <p:cNvGrpSpPr/>
          <p:nvPr/>
        </p:nvGrpSpPr>
        <p:grpSpPr>
          <a:xfrm>
            <a:off x="2493946" y="2971070"/>
            <a:ext cx="11305309" cy="5184300"/>
            <a:chOff x="5103801" y="2873856"/>
            <a:chExt cx="6048395" cy="1306171"/>
          </a:xfrm>
        </p:grpSpPr>
        <p:sp>
          <p:nvSpPr>
            <p:cNvPr id="553" name="Google Shape;553;p5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public</a:t>
              </a:r>
              <a:r>
                <a:rPr lang="en-US" sz="2000" b="1" i="0" u="none" strike="noStrike" cap="none">
                  <a:solidFill>
                    <a:schemeClr val="lt1"/>
                  </a:solidFill>
                  <a:latin typeface="Courier New"/>
                  <a:ea typeface="Courier New"/>
                  <a:cs typeface="Courier New"/>
                  <a:sym typeface="Courier New"/>
                </a:rPr>
                <a:t> class Response&lt;T&gt;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Integer code;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message;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List&lt;T&gt; data;</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Response()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constructor stub</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2000" b="1" i="0" u="none" strike="noStrike" cap="none">
                <a:solidFill>
                  <a:schemeClr val="lt1"/>
                </a:solidFill>
                <a:latin typeface="Courier New"/>
                <a:ea typeface="Courier New"/>
                <a:cs typeface="Courier New"/>
                <a:sym typeface="Courier New"/>
              </a:endParaRPr>
            </a:p>
          </p:txBody>
        </p:sp>
        <p:sp>
          <p:nvSpPr>
            <p:cNvPr id="554" name="Google Shape;554;p5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6" name="Google Shape;556;p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Response Model: Response.java</a:t>
            </a:r>
            <a:endParaRPr>
              <a:solidFill>
                <a:srgbClr val="3F3F3F"/>
              </a:solidFill>
            </a:endParaRPr>
          </a:p>
        </p:txBody>
      </p:sp>
      <p:sp>
        <p:nvSpPr>
          <p:cNvPr id="557" name="Google Shape;557;p59"/>
          <p:cNvSpPr/>
          <p:nvPr/>
        </p:nvSpPr>
        <p:spPr>
          <a:xfrm>
            <a:off x="2707113" y="1708932"/>
            <a:ext cx="10841774"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Perform HTTP Request and Response for servlets. For every request, share the data to the client as a response.</a:t>
            </a:r>
            <a:endParaRPr sz="1400" b="0" i="0" u="none" strike="noStrike" cap="none">
              <a:solidFill>
                <a:srgbClr val="3F3F3F"/>
              </a:solidFill>
              <a:latin typeface="Arial"/>
              <a:ea typeface="Arial"/>
              <a:cs typeface="Arial"/>
              <a:sym typeface="Arial"/>
            </a:endParaRPr>
          </a:p>
        </p:txBody>
      </p:sp>
      <p:sp>
        <p:nvSpPr>
          <p:cNvPr id="558" name="Google Shape;558;p59"/>
          <p:cNvSpPr/>
          <p:nvPr/>
        </p:nvSpPr>
        <p:spPr>
          <a:xfrm>
            <a:off x="3282847" y="3994469"/>
            <a:ext cx="3507698" cy="198118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59" name="Google Shape;559;p59"/>
          <p:cNvSpPr/>
          <p:nvPr/>
        </p:nvSpPr>
        <p:spPr>
          <a:xfrm>
            <a:off x="8221659" y="3997001"/>
            <a:ext cx="3833492" cy="156621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Create response model with attributes like response code, message and some data.</a:t>
            </a:r>
            <a:endParaRPr sz="2000" b="0" i="0" u="none" strike="noStrike" cap="none">
              <a:solidFill>
                <a:srgbClr val="3F3F3F"/>
              </a:solidFill>
              <a:latin typeface="Open Sans"/>
              <a:ea typeface="Open Sans"/>
              <a:cs typeface="Open Sans"/>
              <a:sym typeface="Open Sans"/>
            </a:endParaRPr>
          </a:p>
        </p:txBody>
      </p:sp>
      <p:cxnSp>
        <p:nvCxnSpPr>
          <p:cNvPr id="560" name="Google Shape;560;p59"/>
          <p:cNvCxnSpPr/>
          <p:nvPr/>
        </p:nvCxnSpPr>
        <p:spPr>
          <a:xfrm>
            <a:off x="6790545" y="4821674"/>
            <a:ext cx="1476000" cy="0"/>
          </a:xfrm>
          <a:prstGeom prst="straightConnector1">
            <a:avLst/>
          </a:prstGeom>
          <a:noFill/>
          <a:ln w="19050" cap="flat" cmpd="sng">
            <a:solidFill>
              <a:srgbClr val="FF0000"/>
            </a:solidFill>
            <a:prstDash val="solid"/>
            <a:round/>
            <a:headEnd type="none" w="sm" len="sm"/>
            <a:tailEnd type="triangle" w="lg" len="lg"/>
          </a:ln>
        </p:spPr>
      </p:cxnSp>
      <p:pic>
        <p:nvPicPr>
          <p:cNvPr id="561" name="Google Shape;561;p59"/>
          <p:cNvPicPr preferRelativeResize="0"/>
          <p:nvPr/>
        </p:nvPicPr>
        <p:blipFill rotWithShape="1">
          <a:blip r:embed="rId3">
            <a:alphaModFix/>
          </a:blip>
          <a:srcRect t="6807" b="6798"/>
          <a:stretch/>
        </p:blipFill>
        <p:spPr>
          <a:xfrm>
            <a:off x="3273729" y="901295"/>
            <a:ext cx="10081760"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60"/>
          <p:cNvGrpSpPr/>
          <p:nvPr/>
        </p:nvGrpSpPr>
        <p:grpSpPr>
          <a:xfrm>
            <a:off x="1813822" y="2469051"/>
            <a:ext cx="11305309" cy="5702730"/>
            <a:chOff x="5103801" y="2873856"/>
            <a:chExt cx="6048395" cy="1306171"/>
          </a:xfrm>
        </p:grpSpPr>
        <p:sp>
          <p:nvSpPr>
            <p:cNvPr id="568" name="Google Shape;568;p6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Response(Integer code, String message, List&lt;T&gt; data)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this.code = code;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this.message = message;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this.data = data;</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457200" algn="l" rtl="0">
                <a:lnSpc>
                  <a:spcPct val="115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45720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569" name="Google Shape;569;p6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1" name="Google Shape;571;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Response Model: Response.java</a:t>
            </a:r>
            <a:endParaRPr>
              <a:solidFill>
                <a:srgbClr val="3F3F3F"/>
              </a:solidFill>
            </a:endParaRPr>
          </a:p>
        </p:txBody>
      </p:sp>
      <p:sp>
        <p:nvSpPr>
          <p:cNvPr id="572" name="Google Shape;572;p60"/>
          <p:cNvSpPr/>
          <p:nvPr/>
        </p:nvSpPr>
        <p:spPr>
          <a:xfrm>
            <a:off x="2676687" y="3919732"/>
            <a:ext cx="10065655" cy="52213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73" name="Google Shape;573;p60"/>
          <p:cNvSpPr/>
          <p:nvPr/>
        </p:nvSpPr>
        <p:spPr>
          <a:xfrm>
            <a:off x="11869900" y="5000976"/>
            <a:ext cx="3287256" cy="156621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Contains code, message and an optional data list if request is to get data</a:t>
            </a:r>
            <a:endParaRPr sz="2000" b="0" i="0" u="none" strike="noStrike" cap="none">
              <a:solidFill>
                <a:srgbClr val="000000"/>
              </a:solidFill>
              <a:latin typeface="Arial"/>
              <a:ea typeface="Arial"/>
              <a:cs typeface="Arial"/>
              <a:sym typeface="Arial"/>
            </a:endParaRPr>
          </a:p>
        </p:txBody>
      </p:sp>
      <p:sp>
        <p:nvSpPr>
          <p:cNvPr id="574" name="Google Shape;574;p60"/>
          <p:cNvSpPr/>
          <p:nvPr/>
        </p:nvSpPr>
        <p:spPr>
          <a:xfrm>
            <a:off x="2251892" y="1680954"/>
            <a:ext cx="117727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Response object shall be sent back as a JSON to the client by servlets as a response.</a:t>
            </a:r>
            <a:endParaRPr sz="1400" b="0" i="0" u="none" strike="noStrike" cap="none">
              <a:solidFill>
                <a:srgbClr val="000000"/>
              </a:solidFill>
              <a:latin typeface="Arial"/>
              <a:ea typeface="Arial"/>
              <a:cs typeface="Arial"/>
              <a:sym typeface="Arial"/>
            </a:endParaRPr>
          </a:p>
        </p:txBody>
      </p:sp>
      <p:cxnSp>
        <p:nvCxnSpPr>
          <p:cNvPr id="575" name="Google Shape;575;p60"/>
          <p:cNvCxnSpPr/>
          <p:nvPr/>
        </p:nvCxnSpPr>
        <p:spPr>
          <a:xfrm>
            <a:off x="12742342" y="4000452"/>
            <a:ext cx="771186" cy="0"/>
          </a:xfrm>
          <a:prstGeom prst="straightConnector1">
            <a:avLst/>
          </a:prstGeom>
          <a:noFill/>
          <a:ln w="19050" cap="flat" cmpd="sng">
            <a:solidFill>
              <a:srgbClr val="FF0000"/>
            </a:solidFill>
            <a:prstDash val="solid"/>
            <a:round/>
            <a:headEnd type="none" w="sm" len="sm"/>
            <a:tailEnd type="none" w="sm" len="sm"/>
          </a:ln>
        </p:spPr>
      </p:cxnSp>
      <p:cxnSp>
        <p:nvCxnSpPr>
          <p:cNvPr id="576" name="Google Shape;576;p60"/>
          <p:cNvCxnSpPr/>
          <p:nvPr/>
        </p:nvCxnSpPr>
        <p:spPr>
          <a:xfrm>
            <a:off x="13513528" y="4000452"/>
            <a:ext cx="0" cy="989745"/>
          </a:xfrm>
          <a:prstGeom prst="straightConnector1">
            <a:avLst/>
          </a:prstGeom>
          <a:noFill/>
          <a:ln w="19050" cap="flat" cmpd="sng">
            <a:solidFill>
              <a:srgbClr val="FF0000"/>
            </a:solidFill>
            <a:prstDash val="solid"/>
            <a:round/>
            <a:headEnd type="none" w="sm" len="sm"/>
            <a:tailEnd type="triangle" w="med" len="med"/>
          </a:ln>
        </p:spPr>
      </p:cxnSp>
      <p:pic>
        <p:nvPicPr>
          <p:cNvPr id="577" name="Google Shape;577;p60"/>
          <p:cNvPicPr preferRelativeResize="0"/>
          <p:nvPr/>
        </p:nvPicPr>
        <p:blipFill rotWithShape="1">
          <a:blip r:embed="rId3">
            <a:alphaModFix/>
          </a:blip>
          <a:srcRect t="6807" b="6798"/>
          <a:stretch/>
        </p:blipFill>
        <p:spPr>
          <a:xfrm>
            <a:off x="3273729" y="901295"/>
            <a:ext cx="10081760"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body" idx="1"/>
          </p:nvPr>
        </p:nvSpPr>
        <p:spPr>
          <a:xfrm>
            <a:off x="7963922" y="4273826"/>
            <a:ext cx="7918958" cy="153093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1100"/>
              <a:buNone/>
            </a:pPr>
            <a:r>
              <a:rPr lang="en-US" dirty="0"/>
              <a:t>Develop Servlets for the Admin Backend to Perform CRUD Operations with HTTP Request Response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Add GSON Dependency to Send the JSON Response to the Client</a:t>
            </a:r>
            <a:endParaRPr/>
          </a:p>
        </p:txBody>
      </p:sp>
      <p:sp>
        <p:nvSpPr>
          <p:cNvPr id="584" name="Google Shape;584;p61"/>
          <p:cNvSpPr/>
          <p:nvPr/>
        </p:nvSpPr>
        <p:spPr>
          <a:xfrm>
            <a:off x="1778619" y="1702842"/>
            <a:ext cx="1269876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a Maven project, open the pom.xml file and add the dependency for Google GSON Library.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Find it on mvnrepository.com.</a:t>
            </a:r>
            <a:endParaRPr sz="2200" b="0" i="0" u="none" strike="noStrike" cap="none">
              <a:solidFill>
                <a:srgbClr val="3F3F3F"/>
              </a:solidFill>
              <a:latin typeface="Open Sans"/>
              <a:ea typeface="Open Sans"/>
              <a:cs typeface="Open Sans"/>
              <a:sym typeface="Open Sans"/>
            </a:endParaRPr>
          </a:p>
        </p:txBody>
      </p:sp>
      <p:grpSp>
        <p:nvGrpSpPr>
          <p:cNvPr id="585" name="Google Shape;585;p61"/>
          <p:cNvGrpSpPr/>
          <p:nvPr/>
        </p:nvGrpSpPr>
        <p:grpSpPr>
          <a:xfrm>
            <a:off x="3456324" y="3591420"/>
            <a:ext cx="9343231" cy="3895041"/>
            <a:chOff x="5103801" y="2873856"/>
            <a:chExt cx="6048395" cy="1306171"/>
          </a:xfrm>
        </p:grpSpPr>
        <p:sp>
          <p:nvSpPr>
            <p:cNvPr id="586" name="Google Shape;586;p6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&lt;dependency&gt;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&lt;groupId&gt;com.google.code.gson&lt;/groupId&gt;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&lt;artifactId&gt;gson&lt;/artifactId&gt;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&lt;version&gt;2.9.0&lt;/version&gt;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&lt;/dependency&gt;</a:t>
              </a:r>
              <a:endParaRPr sz="1400" b="0" i="0" u="none" strike="noStrike" cap="none">
                <a:solidFill>
                  <a:srgbClr val="000000"/>
                </a:solidFill>
                <a:latin typeface="Arial"/>
                <a:ea typeface="Arial"/>
                <a:cs typeface="Arial"/>
                <a:sym typeface="Arial"/>
              </a:endParaRPr>
            </a:p>
          </p:txBody>
        </p:sp>
        <p:sp>
          <p:nvSpPr>
            <p:cNvPr id="587" name="Google Shape;587;p6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89" name="Google Shape;589;p61"/>
          <p:cNvPicPr preferRelativeResize="0"/>
          <p:nvPr/>
        </p:nvPicPr>
        <p:blipFill rotWithShape="1">
          <a:blip r:embed="rId3">
            <a:alphaModFix/>
          </a:blip>
          <a:srcRect t="6807" b="6798"/>
          <a:stretch/>
        </p:blipFill>
        <p:spPr>
          <a:xfrm>
            <a:off x="342678" y="901295"/>
            <a:ext cx="16093150"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Add GSON Dependency to Send the JSON Response to the Client</a:t>
            </a:r>
            <a:endParaRPr/>
          </a:p>
        </p:txBody>
      </p:sp>
      <p:grpSp>
        <p:nvGrpSpPr>
          <p:cNvPr id="596" name="Google Shape;596;p62"/>
          <p:cNvGrpSpPr/>
          <p:nvPr/>
        </p:nvGrpSpPr>
        <p:grpSpPr>
          <a:xfrm>
            <a:off x="3231607" y="3064483"/>
            <a:ext cx="9343231" cy="1998772"/>
            <a:chOff x="5103801" y="2873856"/>
            <a:chExt cx="6048395" cy="1306171"/>
          </a:xfrm>
        </p:grpSpPr>
        <p:sp>
          <p:nvSpPr>
            <p:cNvPr id="597" name="Google Shape;597;p6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String</a:t>
              </a:r>
              <a:r>
                <a:rPr lang="en-US" sz="2000" b="1" i="0" u="none" strike="noStrike" cap="none">
                  <a:solidFill>
                    <a:schemeClr val="lt1"/>
                  </a:solidFill>
                  <a:latin typeface="Courier New"/>
                  <a:ea typeface="Courier New"/>
                  <a:cs typeface="Courier New"/>
                  <a:sym typeface="Courier New"/>
                </a:rPr>
                <a:t> jsonResponse = new Gson().toJson(object);</a:t>
              </a:r>
              <a:endParaRPr sz="1400" b="0" i="0" u="none" strike="noStrike" cap="none">
                <a:solidFill>
                  <a:srgbClr val="000000"/>
                </a:solidFill>
                <a:latin typeface="Arial"/>
                <a:ea typeface="Arial"/>
                <a:cs typeface="Arial"/>
                <a:sym typeface="Arial"/>
              </a:endParaRPr>
            </a:p>
          </p:txBody>
        </p:sp>
        <p:sp>
          <p:nvSpPr>
            <p:cNvPr id="598" name="Google Shape;598;p6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Google Shape;600;p62"/>
          <p:cNvSpPr/>
          <p:nvPr/>
        </p:nvSpPr>
        <p:spPr>
          <a:xfrm>
            <a:off x="2228044" y="1709614"/>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library uses GSON objects to convert the Java object into JSON.</a:t>
            </a:r>
            <a:endParaRPr sz="2200" b="0" i="0" u="none" strike="noStrike" cap="none">
              <a:solidFill>
                <a:srgbClr val="3F3F3F"/>
              </a:solidFill>
              <a:latin typeface="Open Sans"/>
              <a:ea typeface="Open Sans"/>
              <a:cs typeface="Open Sans"/>
              <a:sym typeface="Open Sans"/>
            </a:endParaRPr>
          </a:p>
        </p:txBody>
      </p:sp>
      <p:sp>
        <p:nvSpPr>
          <p:cNvPr id="601" name="Google Shape;601;p62"/>
          <p:cNvSpPr/>
          <p:nvPr/>
        </p:nvSpPr>
        <p:spPr>
          <a:xfrm>
            <a:off x="3273647" y="3777836"/>
            <a:ext cx="8201896" cy="717244"/>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02" name="Google Shape;602;p62"/>
          <p:cNvSpPr/>
          <p:nvPr/>
        </p:nvSpPr>
        <p:spPr>
          <a:xfrm>
            <a:off x="6261593" y="5838174"/>
            <a:ext cx="4066038" cy="156621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library uses GSON Object’s toJson method to convert the Java object into JSON.</a:t>
            </a:r>
            <a:endParaRPr sz="2000" b="0" i="0" u="none" strike="noStrike" cap="none">
              <a:solidFill>
                <a:srgbClr val="3F3F3F"/>
              </a:solidFill>
              <a:latin typeface="Open Sans"/>
              <a:ea typeface="Open Sans"/>
              <a:cs typeface="Open Sans"/>
              <a:sym typeface="Open Sans"/>
            </a:endParaRPr>
          </a:p>
        </p:txBody>
      </p:sp>
      <p:cxnSp>
        <p:nvCxnSpPr>
          <p:cNvPr id="603" name="Google Shape;603;p62"/>
          <p:cNvCxnSpPr/>
          <p:nvPr/>
        </p:nvCxnSpPr>
        <p:spPr>
          <a:xfrm rot="5400000">
            <a:off x="7700612" y="5089080"/>
            <a:ext cx="1188000" cy="0"/>
          </a:xfrm>
          <a:prstGeom prst="straightConnector1">
            <a:avLst/>
          </a:prstGeom>
          <a:noFill/>
          <a:ln w="19050" cap="flat" cmpd="sng">
            <a:solidFill>
              <a:srgbClr val="FF0000"/>
            </a:solidFill>
            <a:prstDash val="solid"/>
            <a:round/>
            <a:headEnd type="none" w="sm" len="sm"/>
            <a:tailEnd type="triangle" w="lg" len="lg"/>
          </a:ln>
        </p:spPr>
      </p:cxnSp>
      <p:pic>
        <p:nvPicPr>
          <p:cNvPr id="604" name="Google Shape;604;p62"/>
          <p:cNvPicPr preferRelativeResize="0"/>
          <p:nvPr/>
        </p:nvPicPr>
        <p:blipFill rotWithShape="1">
          <a:blip r:embed="rId3">
            <a:alphaModFix/>
          </a:blip>
          <a:srcRect t="6807" b="6798"/>
          <a:stretch/>
        </p:blipFill>
        <p:spPr>
          <a:xfrm>
            <a:off x="342678" y="901295"/>
            <a:ext cx="16093150"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AdminAuthController.java</a:t>
            </a:r>
            <a:endParaRPr>
              <a:solidFill>
                <a:srgbClr val="3F3F3F"/>
              </a:solidFill>
            </a:endParaRPr>
          </a:p>
        </p:txBody>
      </p:sp>
      <p:pic>
        <p:nvPicPr>
          <p:cNvPr id="610" name="Google Shape;610;p1"/>
          <p:cNvPicPr preferRelativeResize="0"/>
          <p:nvPr/>
        </p:nvPicPr>
        <p:blipFill rotWithShape="1">
          <a:blip r:embed="rId3">
            <a:alphaModFix/>
          </a:blip>
          <a:srcRect/>
          <a:stretch/>
        </p:blipFill>
        <p:spPr>
          <a:xfrm>
            <a:off x="2312332" y="2438670"/>
            <a:ext cx="11634929" cy="5794740"/>
          </a:xfrm>
          <a:prstGeom prst="rect">
            <a:avLst/>
          </a:prstGeom>
          <a:noFill/>
          <a:ln>
            <a:noFill/>
          </a:ln>
        </p:spPr>
      </p:pic>
      <p:sp>
        <p:nvSpPr>
          <p:cNvPr id="611" name="Google Shape;611;p1"/>
          <p:cNvSpPr/>
          <p:nvPr/>
        </p:nvSpPr>
        <p:spPr>
          <a:xfrm>
            <a:off x="2246843" y="1719823"/>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servlet to authenticate the admin for logging into the Angular dashboard.</a:t>
            </a:r>
            <a:endParaRPr sz="1400" b="0" i="0" u="none" strike="noStrike" cap="none">
              <a:solidFill>
                <a:srgbClr val="3F3F3F"/>
              </a:solidFill>
              <a:latin typeface="Arial"/>
              <a:ea typeface="Arial"/>
              <a:cs typeface="Arial"/>
              <a:sym typeface="Arial"/>
            </a:endParaRPr>
          </a:p>
        </p:txBody>
      </p:sp>
      <p:pic>
        <p:nvPicPr>
          <p:cNvPr id="612" name="Google Shape;612;p1"/>
          <p:cNvPicPr preferRelativeResize="0"/>
          <p:nvPr/>
        </p:nvPicPr>
        <p:blipFill rotWithShape="1">
          <a:blip r:embed="rId4">
            <a:alphaModFix/>
          </a:blip>
          <a:srcRect t="6807" b="6798"/>
          <a:stretch/>
        </p:blipFill>
        <p:spPr>
          <a:xfrm>
            <a:off x="4723027" y="901842"/>
            <a:ext cx="6976628"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AdminAuthController.java</a:t>
            </a:r>
            <a:endParaRPr>
              <a:solidFill>
                <a:srgbClr val="3F3F3F"/>
              </a:solidFill>
            </a:endParaRPr>
          </a:p>
        </p:txBody>
      </p:sp>
      <p:pic>
        <p:nvPicPr>
          <p:cNvPr id="619" name="Google Shape;619;p63"/>
          <p:cNvPicPr preferRelativeResize="0"/>
          <p:nvPr/>
        </p:nvPicPr>
        <p:blipFill rotWithShape="1">
          <a:blip r:embed="rId3">
            <a:alphaModFix/>
          </a:blip>
          <a:srcRect/>
          <a:stretch/>
        </p:blipFill>
        <p:spPr>
          <a:xfrm>
            <a:off x="2292012" y="2396371"/>
            <a:ext cx="11634929" cy="5794740"/>
          </a:xfrm>
          <a:prstGeom prst="rect">
            <a:avLst/>
          </a:prstGeom>
          <a:noFill/>
          <a:ln>
            <a:noFill/>
          </a:ln>
        </p:spPr>
      </p:pic>
      <p:sp>
        <p:nvSpPr>
          <p:cNvPr id="620" name="Google Shape;620;p63"/>
          <p:cNvSpPr/>
          <p:nvPr/>
        </p:nvSpPr>
        <p:spPr>
          <a:xfrm>
            <a:off x="2228044" y="1650170"/>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Override the doPost method.</a:t>
            </a:r>
            <a:endParaRPr sz="2200" b="0" i="0" u="none" strike="noStrike" cap="none">
              <a:solidFill>
                <a:srgbClr val="3F3F3F"/>
              </a:solidFill>
              <a:latin typeface="Open Sans"/>
              <a:ea typeface="Open Sans"/>
              <a:cs typeface="Open Sans"/>
              <a:sym typeface="Open Sans"/>
            </a:endParaRPr>
          </a:p>
        </p:txBody>
      </p:sp>
      <p:sp>
        <p:nvSpPr>
          <p:cNvPr id="621" name="Google Shape;621;p63"/>
          <p:cNvSpPr/>
          <p:nvPr/>
        </p:nvSpPr>
        <p:spPr>
          <a:xfrm>
            <a:off x="5475507" y="3610452"/>
            <a:ext cx="5598319" cy="717244"/>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22" name="Google Shape;622;p63"/>
          <p:cNvSpPr/>
          <p:nvPr/>
        </p:nvSpPr>
        <p:spPr>
          <a:xfrm>
            <a:off x="11973826" y="3832155"/>
            <a:ext cx="3113774" cy="119522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Capture the request data from client into Admin Object.</a:t>
            </a:r>
            <a:endParaRPr sz="2000" b="0" i="0" u="none" strike="noStrike" cap="none">
              <a:solidFill>
                <a:srgbClr val="3F3F3F"/>
              </a:solidFill>
              <a:latin typeface="Open Sans"/>
              <a:ea typeface="Open Sans"/>
              <a:cs typeface="Open Sans"/>
              <a:sym typeface="Open Sans"/>
            </a:endParaRPr>
          </a:p>
        </p:txBody>
      </p:sp>
      <p:cxnSp>
        <p:nvCxnSpPr>
          <p:cNvPr id="623" name="Google Shape;623;p63"/>
          <p:cNvCxnSpPr/>
          <p:nvPr/>
        </p:nvCxnSpPr>
        <p:spPr>
          <a:xfrm>
            <a:off x="11073826" y="3995745"/>
            <a:ext cx="900000" cy="0"/>
          </a:xfrm>
          <a:prstGeom prst="straightConnector1">
            <a:avLst/>
          </a:prstGeom>
          <a:noFill/>
          <a:ln w="19050" cap="flat" cmpd="sng">
            <a:solidFill>
              <a:srgbClr val="FF0000"/>
            </a:solidFill>
            <a:prstDash val="solid"/>
            <a:round/>
            <a:headEnd type="none" w="sm" len="sm"/>
            <a:tailEnd type="triangle" w="lg" len="lg"/>
          </a:ln>
        </p:spPr>
      </p:cxnSp>
      <p:pic>
        <p:nvPicPr>
          <p:cNvPr id="624" name="Google Shape;624;p63"/>
          <p:cNvPicPr preferRelativeResize="0"/>
          <p:nvPr/>
        </p:nvPicPr>
        <p:blipFill rotWithShape="1">
          <a:blip r:embed="rId4">
            <a:alphaModFix/>
          </a:blip>
          <a:srcRect t="6807" b="6798"/>
          <a:stretch/>
        </p:blipFill>
        <p:spPr>
          <a:xfrm>
            <a:off x="4723027" y="901842"/>
            <a:ext cx="6976628"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AdminAuthController.java</a:t>
            </a:r>
            <a:endParaRPr>
              <a:solidFill>
                <a:srgbClr val="3F3F3F"/>
              </a:solidFill>
            </a:endParaRPr>
          </a:p>
        </p:txBody>
      </p:sp>
      <p:pic>
        <p:nvPicPr>
          <p:cNvPr id="631" name="Google Shape;631;p64"/>
          <p:cNvPicPr preferRelativeResize="0"/>
          <p:nvPr/>
        </p:nvPicPr>
        <p:blipFill rotWithShape="1">
          <a:blip r:embed="rId3">
            <a:alphaModFix/>
          </a:blip>
          <a:srcRect/>
          <a:stretch/>
        </p:blipFill>
        <p:spPr>
          <a:xfrm>
            <a:off x="1551129" y="2253033"/>
            <a:ext cx="11634929" cy="5794740"/>
          </a:xfrm>
          <a:prstGeom prst="rect">
            <a:avLst/>
          </a:prstGeom>
          <a:noFill/>
          <a:ln>
            <a:noFill/>
          </a:ln>
        </p:spPr>
      </p:pic>
      <p:sp>
        <p:nvSpPr>
          <p:cNvPr id="632" name="Google Shape;632;p64"/>
          <p:cNvSpPr/>
          <p:nvPr/>
        </p:nvSpPr>
        <p:spPr>
          <a:xfrm>
            <a:off x="2246843" y="1719181"/>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the user login is successful, get the details of the admin in the object. </a:t>
            </a:r>
            <a:endParaRPr sz="1400" b="0" i="0" u="none" strike="noStrike" cap="none">
              <a:solidFill>
                <a:srgbClr val="3F3F3F"/>
              </a:solidFill>
              <a:latin typeface="Arial"/>
              <a:ea typeface="Arial"/>
              <a:cs typeface="Arial"/>
              <a:sym typeface="Arial"/>
            </a:endParaRPr>
          </a:p>
        </p:txBody>
      </p:sp>
      <p:sp>
        <p:nvSpPr>
          <p:cNvPr id="633" name="Google Shape;633;p64"/>
          <p:cNvSpPr/>
          <p:nvPr/>
        </p:nvSpPr>
        <p:spPr>
          <a:xfrm>
            <a:off x="4769347" y="4317660"/>
            <a:ext cx="3398677" cy="555205"/>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634" name="Google Shape;634;p64"/>
          <p:cNvSpPr/>
          <p:nvPr/>
        </p:nvSpPr>
        <p:spPr>
          <a:xfrm>
            <a:off x="10233499" y="4120364"/>
            <a:ext cx="4688731" cy="90327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Pass admin object into the Admin DAO to authenticate user using login method.</a:t>
            </a:r>
            <a:endParaRPr sz="2000" b="0" i="0" u="none" strike="noStrike" cap="none">
              <a:solidFill>
                <a:srgbClr val="3F3F3F"/>
              </a:solidFill>
              <a:latin typeface="Open Sans"/>
              <a:ea typeface="Open Sans"/>
              <a:cs typeface="Open Sans"/>
              <a:sym typeface="Open Sans"/>
            </a:endParaRPr>
          </a:p>
        </p:txBody>
      </p:sp>
      <p:cxnSp>
        <p:nvCxnSpPr>
          <p:cNvPr id="635" name="Google Shape;635;p64"/>
          <p:cNvCxnSpPr/>
          <p:nvPr/>
        </p:nvCxnSpPr>
        <p:spPr>
          <a:xfrm>
            <a:off x="8168023" y="4574072"/>
            <a:ext cx="1908000" cy="0"/>
          </a:xfrm>
          <a:prstGeom prst="straightConnector1">
            <a:avLst/>
          </a:prstGeom>
          <a:noFill/>
          <a:ln w="19050" cap="flat" cmpd="sng">
            <a:solidFill>
              <a:srgbClr val="FF0000"/>
            </a:solidFill>
            <a:prstDash val="solid"/>
            <a:round/>
            <a:headEnd type="none" w="sm" len="sm"/>
            <a:tailEnd type="triangle" w="lg" len="lg"/>
          </a:ln>
        </p:spPr>
      </p:cxnSp>
      <p:sp>
        <p:nvSpPr>
          <p:cNvPr id="636" name="Google Shape;636;p64"/>
          <p:cNvSpPr/>
          <p:nvPr/>
        </p:nvSpPr>
        <p:spPr>
          <a:xfrm>
            <a:off x="4619342" y="5150403"/>
            <a:ext cx="6020964" cy="738979"/>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cxnSp>
        <p:nvCxnSpPr>
          <p:cNvPr id="637" name="Google Shape;637;p64"/>
          <p:cNvCxnSpPr/>
          <p:nvPr/>
        </p:nvCxnSpPr>
        <p:spPr>
          <a:xfrm>
            <a:off x="10388459" y="5889382"/>
            <a:ext cx="0" cy="720000"/>
          </a:xfrm>
          <a:prstGeom prst="straightConnector1">
            <a:avLst/>
          </a:prstGeom>
          <a:noFill/>
          <a:ln w="19050" cap="flat" cmpd="sng">
            <a:solidFill>
              <a:srgbClr val="FF0000"/>
            </a:solidFill>
            <a:prstDash val="solid"/>
            <a:round/>
            <a:headEnd type="none" w="sm" len="sm"/>
            <a:tailEnd type="triangle" w="lg" len="lg"/>
          </a:ln>
        </p:spPr>
      </p:cxnSp>
      <p:sp>
        <p:nvSpPr>
          <p:cNvPr id="638" name="Google Shape;638;p64"/>
          <p:cNvSpPr/>
          <p:nvPr/>
        </p:nvSpPr>
        <p:spPr>
          <a:xfrm>
            <a:off x="10076023" y="6756251"/>
            <a:ext cx="3947073" cy="90327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Check the name of the admin to be a non-empty string.</a:t>
            </a:r>
            <a:endParaRPr sz="2000" b="0" i="0" u="none" strike="noStrike" cap="none">
              <a:solidFill>
                <a:srgbClr val="3F3F3F"/>
              </a:solidFill>
              <a:latin typeface="Open Sans"/>
              <a:ea typeface="Open Sans"/>
              <a:cs typeface="Open Sans"/>
              <a:sym typeface="Open Sans"/>
            </a:endParaRPr>
          </a:p>
        </p:txBody>
      </p:sp>
      <p:pic>
        <p:nvPicPr>
          <p:cNvPr id="639" name="Google Shape;639;p64"/>
          <p:cNvPicPr preferRelativeResize="0"/>
          <p:nvPr/>
        </p:nvPicPr>
        <p:blipFill rotWithShape="1">
          <a:blip r:embed="rId4">
            <a:alphaModFix/>
          </a:blip>
          <a:srcRect t="6807" b="6798"/>
          <a:stretch/>
        </p:blipFill>
        <p:spPr>
          <a:xfrm>
            <a:off x="4723027" y="901842"/>
            <a:ext cx="6976628"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AdminAuthController.java</a:t>
            </a:r>
            <a:endParaRPr>
              <a:solidFill>
                <a:srgbClr val="3F3F3F"/>
              </a:solidFill>
            </a:endParaRPr>
          </a:p>
        </p:txBody>
      </p:sp>
      <p:pic>
        <p:nvPicPr>
          <p:cNvPr id="646" name="Google Shape;646;p65"/>
          <p:cNvPicPr preferRelativeResize="0"/>
          <p:nvPr/>
        </p:nvPicPr>
        <p:blipFill rotWithShape="1">
          <a:blip r:embed="rId3">
            <a:alphaModFix/>
          </a:blip>
          <a:srcRect/>
          <a:stretch/>
        </p:blipFill>
        <p:spPr>
          <a:xfrm>
            <a:off x="2329335" y="2359555"/>
            <a:ext cx="11634929" cy="5794740"/>
          </a:xfrm>
          <a:prstGeom prst="rect">
            <a:avLst/>
          </a:prstGeom>
          <a:noFill/>
          <a:ln>
            <a:noFill/>
          </a:ln>
        </p:spPr>
      </p:pic>
      <p:sp>
        <p:nvSpPr>
          <p:cNvPr id="647" name="Google Shape;647;p65"/>
          <p:cNvSpPr/>
          <p:nvPr/>
        </p:nvSpPr>
        <p:spPr>
          <a:xfrm>
            <a:off x="2247515" y="1718494"/>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Send the JSON Response back to the client using Google GSON.</a:t>
            </a:r>
            <a:endParaRPr sz="1400" b="0" i="0" u="none" strike="noStrike" cap="none">
              <a:solidFill>
                <a:srgbClr val="3F3F3F"/>
              </a:solidFill>
              <a:latin typeface="Arial"/>
              <a:ea typeface="Arial"/>
              <a:cs typeface="Arial"/>
              <a:sym typeface="Arial"/>
            </a:endParaRPr>
          </a:p>
        </p:txBody>
      </p:sp>
      <p:sp>
        <p:nvSpPr>
          <p:cNvPr id="648" name="Google Shape;648;p65"/>
          <p:cNvSpPr/>
          <p:nvPr/>
        </p:nvSpPr>
        <p:spPr>
          <a:xfrm>
            <a:off x="5714672" y="6750610"/>
            <a:ext cx="5178050" cy="37921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649" name="Google Shape;649;p65"/>
          <p:cNvPicPr preferRelativeResize="0"/>
          <p:nvPr/>
        </p:nvPicPr>
        <p:blipFill rotWithShape="1">
          <a:blip r:embed="rId4">
            <a:alphaModFix/>
          </a:blip>
          <a:srcRect t="6807" b="6798"/>
          <a:stretch/>
        </p:blipFill>
        <p:spPr>
          <a:xfrm>
            <a:off x="4723027" y="901842"/>
            <a:ext cx="6976628"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pic>
        <p:nvPicPr>
          <p:cNvPr id="656" name="Google Shape;656;p66"/>
          <p:cNvPicPr preferRelativeResize="0"/>
          <p:nvPr/>
        </p:nvPicPr>
        <p:blipFill rotWithShape="1">
          <a:blip r:embed="rId3">
            <a:alphaModFix/>
          </a:blip>
          <a:srcRect/>
          <a:stretch/>
        </p:blipFill>
        <p:spPr>
          <a:xfrm>
            <a:off x="2792698" y="2398497"/>
            <a:ext cx="10709545" cy="5894814"/>
          </a:xfrm>
          <a:prstGeom prst="rect">
            <a:avLst/>
          </a:prstGeom>
          <a:noFill/>
          <a:ln>
            <a:noFill/>
          </a:ln>
        </p:spPr>
      </p:pic>
      <p:sp>
        <p:nvSpPr>
          <p:cNvPr id="657" name="Google Shape;657;p66"/>
          <p:cNvSpPr/>
          <p:nvPr/>
        </p:nvSpPr>
        <p:spPr>
          <a:xfrm>
            <a:off x="2718816" y="1400274"/>
            <a:ext cx="10818368"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users, use user’s table and user’s model, UsersDAO with DB operations is implemented already.</a:t>
            </a:r>
            <a:endParaRPr sz="2200" b="0" i="0" u="none" strike="noStrike" cap="none">
              <a:solidFill>
                <a:srgbClr val="3F3F3F"/>
              </a:solidFill>
              <a:latin typeface="Open Sans"/>
              <a:ea typeface="Open Sans"/>
              <a:cs typeface="Open Sans"/>
              <a:sym typeface="Open Sans"/>
            </a:endParaRPr>
          </a:p>
        </p:txBody>
      </p:sp>
      <p:pic>
        <p:nvPicPr>
          <p:cNvPr id="658" name="Google Shape;658;p66"/>
          <p:cNvPicPr preferRelativeResize="0"/>
          <p:nvPr/>
        </p:nvPicPr>
        <p:blipFill rotWithShape="1">
          <a:blip r:embed="rId4">
            <a:alphaModFix/>
          </a:blip>
          <a:srcRect t="6807" b="6798"/>
          <a:stretch/>
        </p:blipFill>
        <p:spPr>
          <a:xfrm>
            <a:off x="1458341" y="917178"/>
            <a:ext cx="13861825"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pic>
        <p:nvPicPr>
          <p:cNvPr id="665" name="Google Shape;665;p67"/>
          <p:cNvPicPr preferRelativeResize="0"/>
          <p:nvPr/>
        </p:nvPicPr>
        <p:blipFill rotWithShape="1">
          <a:blip r:embed="rId3">
            <a:alphaModFix/>
          </a:blip>
          <a:srcRect/>
          <a:stretch/>
        </p:blipFill>
        <p:spPr>
          <a:xfrm>
            <a:off x="2790645" y="2347891"/>
            <a:ext cx="10709545" cy="5894814"/>
          </a:xfrm>
          <a:prstGeom prst="rect">
            <a:avLst/>
          </a:prstGeom>
          <a:noFill/>
          <a:ln>
            <a:noFill/>
          </a:ln>
        </p:spPr>
      </p:pic>
      <p:sp>
        <p:nvSpPr>
          <p:cNvPr id="666" name="Google Shape;666;p67"/>
          <p:cNvSpPr/>
          <p:nvPr/>
        </p:nvSpPr>
        <p:spPr>
          <a:xfrm>
            <a:off x="2588146" y="1407458"/>
            <a:ext cx="1111691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doGet, doPost, doPut, doDelete methods are implemented in servlets to perform CRUD operations using DAO and Models internally.</a:t>
            </a:r>
            <a:endParaRPr sz="2200" b="0" i="0" u="none" strike="noStrike" cap="none">
              <a:solidFill>
                <a:srgbClr val="3F3F3F"/>
              </a:solidFill>
              <a:latin typeface="Open Sans"/>
              <a:ea typeface="Open Sans"/>
              <a:cs typeface="Open Sans"/>
              <a:sym typeface="Open Sans"/>
            </a:endParaRPr>
          </a:p>
        </p:txBody>
      </p:sp>
      <p:pic>
        <p:nvPicPr>
          <p:cNvPr id="667" name="Google Shape;667;p67"/>
          <p:cNvPicPr preferRelativeResize="0"/>
          <p:nvPr/>
        </p:nvPicPr>
        <p:blipFill rotWithShape="1">
          <a:blip r:embed="rId4">
            <a:alphaModFix/>
          </a:blip>
          <a:srcRect t="6807" b="6798"/>
          <a:stretch/>
        </p:blipFill>
        <p:spPr>
          <a:xfrm>
            <a:off x="1458341" y="917178"/>
            <a:ext cx="13861825"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8"/>
          <p:cNvSpPr/>
          <p:nvPr/>
        </p:nvSpPr>
        <p:spPr>
          <a:xfrm>
            <a:off x="3547706" y="1383923"/>
            <a:ext cx="9197910" cy="703640"/>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user based on user id or a list of user objects</a:t>
            </a:r>
            <a:endParaRPr sz="2200" b="0" i="0" u="none" strike="noStrike" cap="none">
              <a:solidFill>
                <a:schemeClr val="lt1"/>
              </a:solidFill>
              <a:latin typeface="Open Sans"/>
              <a:ea typeface="Open Sans"/>
              <a:cs typeface="Open Sans"/>
              <a:sym typeface="Open Sans"/>
            </a:endParaRPr>
          </a:p>
        </p:txBody>
      </p:sp>
      <p:sp>
        <p:nvSpPr>
          <p:cNvPr id="674" name="Google Shape;674;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grpSp>
        <p:nvGrpSpPr>
          <p:cNvPr id="675" name="Google Shape;675;p68"/>
          <p:cNvGrpSpPr/>
          <p:nvPr/>
        </p:nvGrpSpPr>
        <p:grpSpPr>
          <a:xfrm>
            <a:off x="2081689" y="2339903"/>
            <a:ext cx="12019599" cy="5997467"/>
            <a:chOff x="5103801" y="2790037"/>
            <a:chExt cx="6048395" cy="1413766"/>
          </a:xfrm>
        </p:grpSpPr>
        <p:sp>
          <p:nvSpPr>
            <p:cNvPr id="676" name="Google Shape;676;p6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public </a:t>
              </a:r>
              <a:r>
                <a:rPr lang="en-US" sz="2000" b="1" i="0" u="none" strike="noStrike" cap="none">
                  <a:solidFill>
                    <a:schemeClr val="lt1"/>
                  </a:solidFill>
                  <a:latin typeface="Courier New"/>
                  <a:ea typeface="Courier New"/>
                  <a:cs typeface="Courier New"/>
                  <a:sym typeface="Courier New"/>
                </a:rPr>
                <a:t>class UsersController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UsersDAO dao = new UsersDAO();;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List&lt;Users&gt; allUsers = new ArrayList&lt;Users&gt;();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id = request.getParameter("id");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if(!id.isEmpty())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 = dao.get(Long.parseLong(id));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allUsers.add(user);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}else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allUsers = dao.getAll();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677" name="Google Shape;677;p6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Courier New"/>
                <a:ea typeface="Courier New"/>
                <a:cs typeface="Courier New"/>
                <a:sym typeface="Courier New"/>
              </a:endParaRPr>
            </a:p>
          </p:txBody>
        </p:sp>
        <p:sp>
          <p:nvSpPr>
            <p:cNvPr id="678" name="Google Shape;678;p6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Courier New"/>
                <a:ea typeface="Courier New"/>
                <a:cs typeface="Courier New"/>
                <a:sym typeface="Courier New"/>
              </a:endParaRPr>
            </a:p>
          </p:txBody>
        </p:sp>
      </p:grpSp>
      <p:pic>
        <p:nvPicPr>
          <p:cNvPr id="679" name="Google Shape;679;p68"/>
          <p:cNvPicPr preferRelativeResize="0"/>
          <p:nvPr/>
        </p:nvPicPr>
        <p:blipFill rotWithShape="1">
          <a:blip r:embed="rId3">
            <a:alphaModFix/>
          </a:blip>
          <a:srcRect t="6807" b="6798"/>
          <a:stretch/>
        </p:blipFill>
        <p:spPr>
          <a:xfrm>
            <a:off x="1458341" y="917178"/>
            <a:ext cx="13861825"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grpSp>
        <p:nvGrpSpPr>
          <p:cNvPr id="686" name="Google Shape;686;p69"/>
          <p:cNvGrpSpPr/>
          <p:nvPr/>
        </p:nvGrpSpPr>
        <p:grpSpPr>
          <a:xfrm>
            <a:off x="2081688" y="2419461"/>
            <a:ext cx="12019599" cy="4505986"/>
            <a:chOff x="5103801" y="2790037"/>
            <a:chExt cx="6048395" cy="1413766"/>
          </a:xfrm>
        </p:grpSpPr>
        <p:sp>
          <p:nvSpPr>
            <p:cNvPr id="687" name="Google Shape;687;p69"/>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Response&lt;Users&gt; clientResponse = new Response&lt;Users&gt;(101, allUsers.size()+" User(s) Fetched Successfully", allUsers);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jsonResponse = new Gson().toJson(clientResponse);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PrintWriter out = response.getWriter();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response.setContentType("application/json");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response.setCharacterEncoding("UTF-8");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out.print(jsonResponse);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out.flush();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688" name="Google Shape;688;p69"/>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Courier New"/>
                <a:ea typeface="Courier New"/>
                <a:cs typeface="Courier New"/>
                <a:sym typeface="Courier New"/>
              </a:endParaRPr>
            </a:p>
          </p:txBody>
        </p:sp>
        <p:sp>
          <p:nvSpPr>
            <p:cNvPr id="689" name="Google Shape;689;p69"/>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Courier New"/>
                <a:ea typeface="Courier New"/>
                <a:cs typeface="Courier New"/>
                <a:sym typeface="Courier New"/>
              </a:endParaRPr>
            </a:p>
          </p:txBody>
        </p:sp>
      </p:grpSp>
      <p:pic>
        <p:nvPicPr>
          <p:cNvPr id="690" name="Google Shape;690;p69"/>
          <p:cNvPicPr preferRelativeResize="0"/>
          <p:nvPr/>
        </p:nvPicPr>
        <p:blipFill rotWithShape="1">
          <a:blip r:embed="rId3">
            <a:alphaModFix/>
          </a:blip>
          <a:srcRect t="6807" b="6798"/>
          <a:stretch/>
        </p:blipFill>
        <p:spPr>
          <a:xfrm>
            <a:off x="1458341" y="917178"/>
            <a:ext cx="13861825"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8"/>
          <p:cNvSpPr txBox="1">
            <a:spLocks noGrp="1"/>
          </p:cNvSpPr>
          <p:nvPr>
            <p:ph type="body" idx="1"/>
          </p:nvPr>
        </p:nvSpPr>
        <p:spPr>
          <a:xfrm>
            <a:off x="1523093" y="1847206"/>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a:t>
            </a:r>
            <a:r>
              <a:rPr lang="en-US"/>
              <a:t>let's</a:t>
            </a:r>
            <a:r>
              <a:rPr lang="en-US">
                <a:solidFill>
                  <a:srgbClr val="3F3F3F"/>
                </a:solidFill>
              </a:rPr>
              <a:t> recall what we have covered till now:</a:t>
            </a:r>
            <a:endParaRPr/>
          </a:p>
        </p:txBody>
      </p:sp>
      <p:pic>
        <p:nvPicPr>
          <p:cNvPr id="358" name="Google Shape;358;p18" descr="Download MySQL Logo in SVG Vector or PNG File Format - Logo.wine"/>
          <p:cNvPicPr preferRelativeResize="0"/>
          <p:nvPr/>
        </p:nvPicPr>
        <p:blipFill rotWithShape="1">
          <a:blip r:embed="rId3">
            <a:alphaModFix/>
          </a:blip>
          <a:srcRect/>
          <a:stretch/>
        </p:blipFill>
        <p:spPr>
          <a:xfrm>
            <a:off x="8416953" y="2989743"/>
            <a:ext cx="2130849" cy="1417983"/>
          </a:xfrm>
          <a:prstGeom prst="rect">
            <a:avLst/>
          </a:prstGeom>
          <a:noFill/>
          <a:ln>
            <a:noFill/>
          </a:ln>
        </p:spPr>
      </p:pic>
      <p:pic>
        <p:nvPicPr>
          <p:cNvPr id="359" name="Google Shape;359;p18"/>
          <p:cNvPicPr preferRelativeResize="0"/>
          <p:nvPr/>
        </p:nvPicPr>
        <p:blipFill rotWithShape="1">
          <a:blip r:embed="rId4">
            <a:alphaModFix/>
          </a:blip>
          <a:srcRect/>
          <a:stretch/>
        </p:blipFill>
        <p:spPr>
          <a:xfrm>
            <a:off x="11445472" y="3194841"/>
            <a:ext cx="1118389" cy="1185159"/>
          </a:xfrm>
          <a:prstGeom prst="rect">
            <a:avLst/>
          </a:prstGeom>
          <a:noFill/>
          <a:ln>
            <a:noFill/>
          </a:ln>
        </p:spPr>
      </p:pic>
      <p:grpSp>
        <p:nvGrpSpPr>
          <p:cNvPr id="360" name="Google Shape;360;p18"/>
          <p:cNvGrpSpPr/>
          <p:nvPr/>
        </p:nvGrpSpPr>
        <p:grpSpPr>
          <a:xfrm>
            <a:off x="3180116" y="3230482"/>
            <a:ext cx="1847731" cy="1788016"/>
            <a:chOff x="1995187" y="3343897"/>
            <a:chExt cx="1847731" cy="1788016"/>
          </a:xfrm>
        </p:grpSpPr>
        <p:pic>
          <p:nvPicPr>
            <p:cNvPr id="361" name="Google Shape;361;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362" name="Google Shape;362;p18"/>
            <p:cNvSpPr txBox="1"/>
            <p:nvPr/>
          </p:nvSpPr>
          <p:spPr>
            <a:xfrm>
              <a:off x="1995187" y="464434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Agile</a:t>
              </a:r>
              <a:endParaRPr sz="2200" b="0" i="0" u="none" strike="noStrike" cap="none">
                <a:solidFill>
                  <a:srgbClr val="3F3F3F"/>
                </a:solidFill>
                <a:latin typeface="Open Sans"/>
                <a:ea typeface="Open Sans"/>
                <a:cs typeface="Open Sans"/>
                <a:sym typeface="Open Sans"/>
              </a:endParaRPr>
            </a:p>
          </p:txBody>
        </p:sp>
      </p:grpSp>
      <p:grpSp>
        <p:nvGrpSpPr>
          <p:cNvPr id="363" name="Google Shape;363;p18"/>
          <p:cNvGrpSpPr/>
          <p:nvPr/>
        </p:nvGrpSpPr>
        <p:grpSpPr>
          <a:xfrm>
            <a:off x="5986615" y="3237566"/>
            <a:ext cx="1847731" cy="1769948"/>
            <a:chOff x="5166728" y="3266204"/>
            <a:chExt cx="1847731" cy="1769948"/>
          </a:xfrm>
        </p:grpSpPr>
        <p:pic>
          <p:nvPicPr>
            <p:cNvPr id="364" name="Google Shape;364;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65" name="Google Shape;365;p18"/>
            <p:cNvSpPr txBox="1"/>
            <p:nvPr/>
          </p:nvSpPr>
          <p:spPr>
            <a:xfrm>
              <a:off x="5166728" y="454858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a:t>
              </a:r>
              <a:endParaRPr sz="2200" b="0" i="0" u="none" strike="noStrike" cap="none">
                <a:solidFill>
                  <a:srgbClr val="3F3F3F"/>
                </a:solidFill>
                <a:latin typeface="Arial"/>
                <a:ea typeface="Arial"/>
                <a:cs typeface="Arial"/>
                <a:sym typeface="Arial"/>
              </a:endParaRPr>
            </a:p>
          </p:txBody>
        </p:sp>
      </p:grpSp>
      <p:sp>
        <p:nvSpPr>
          <p:cNvPr id="366" name="Google Shape;366;p18"/>
          <p:cNvSpPr txBox="1"/>
          <p:nvPr/>
        </p:nvSpPr>
        <p:spPr>
          <a:xfrm>
            <a:off x="8532602" y="4530930"/>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SQL</a:t>
            </a:r>
            <a:endParaRPr sz="2200" b="0" i="0" u="none" strike="noStrike" cap="none">
              <a:solidFill>
                <a:srgbClr val="3F3F3F"/>
              </a:solidFill>
              <a:latin typeface="Open Sans"/>
              <a:ea typeface="Open Sans"/>
              <a:cs typeface="Open Sans"/>
              <a:sym typeface="Open Sans"/>
            </a:endParaRPr>
          </a:p>
        </p:txBody>
      </p:sp>
      <p:sp>
        <p:nvSpPr>
          <p:cNvPr id="367" name="Google Shape;367;p18"/>
          <p:cNvSpPr txBox="1"/>
          <p:nvPr/>
        </p:nvSpPr>
        <p:spPr>
          <a:xfrm>
            <a:off x="11192200" y="4519944"/>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a:t>
            </a:r>
            <a:endParaRPr sz="2200" b="0" i="0" u="none" strike="noStrike" cap="none">
              <a:solidFill>
                <a:srgbClr val="3F3F3F"/>
              </a:solidFill>
              <a:latin typeface="Arial"/>
              <a:ea typeface="Arial"/>
              <a:cs typeface="Arial"/>
              <a:sym typeface="Arial"/>
            </a:endParaRPr>
          </a:p>
        </p:txBody>
      </p:sp>
      <p:grpSp>
        <p:nvGrpSpPr>
          <p:cNvPr id="368" name="Google Shape;368;p18"/>
          <p:cNvGrpSpPr/>
          <p:nvPr/>
        </p:nvGrpSpPr>
        <p:grpSpPr>
          <a:xfrm>
            <a:off x="3223367" y="5565542"/>
            <a:ext cx="1847731" cy="2285987"/>
            <a:chOff x="2694341" y="5670425"/>
            <a:chExt cx="1847731" cy="2285987"/>
          </a:xfrm>
        </p:grpSpPr>
        <p:pic>
          <p:nvPicPr>
            <p:cNvPr id="369" name="Google Shape;369;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70" name="Google Shape;370;p18"/>
            <p:cNvSpPr txBox="1"/>
            <p:nvPr/>
          </p:nvSpPr>
          <p:spPr>
            <a:xfrm>
              <a:off x="2694341" y="7468843"/>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HTML</a:t>
              </a:r>
              <a:endParaRPr sz="2200" b="0" i="0" u="none" strike="noStrike" cap="none">
                <a:solidFill>
                  <a:srgbClr val="3F3F3F"/>
                </a:solidFill>
                <a:latin typeface="Open Sans"/>
                <a:ea typeface="Open Sans"/>
                <a:cs typeface="Open Sans"/>
                <a:sym typeface="Open Sans"/>
              </a:endParaRPr>
            </a:p>
          </p:txBody>
        </p:sp>
      </p:grpSp>
      <p:grpSp>
        <p:nvGrpSpPr>
          <p:cNvPr id="371" name="Google Shape;371;p18"/>
          <p:cNvGrpSpPr/>
          <p:nvPr/>
        </p:nvGrpSpPr>
        <p:grpSpPr>
          <a:xfrm>
            <a:off x="5847506" y="5602929"/>
            <a:ext cx="1847731" cy="2248601"/>
            <a:chOff x="5817103" y="5721053"/>
            <a:chExt cx="1847731" cy="2248601"/>
          </a:xfrm>
        </p:grpSpPr>
        <p:pic>
          <p:nvPicPr>
            <p:cNvPr id="372" name="Google Shape;372;p18"/>
            <p:cNvPicPr preferRelativeResize="0"/>
            <p:nvPr/>
          </p:nvPicPr>
          <p:blipFill rotWithShape="1">
            <a:blip r:embed="rId7">
              <a:alphaModFix/>
            </a:blip>
            <a:srcRect l="43867" r="9023"/>
            <a:stretch/>
          </p:blipFill>
          <p:spPr>
            <a:xfrm>
              <a:off x="6280267" y="5721053"/>
              <a:ext cx="1105169" cy="1487239"/>
            </a:xfrm>
            <a:prstGeom prst="rect">
              <a:avLst/>
            </a:prstGeom>
            <a:noFill/>
            <a:ln>
              <a:noFill/>
            </a:ln>
          </p:spPr>
        </p:pic>
        <p:sp>
          <p:nvSpPr>
            <p:cNvPr id="373" name="Google Shape;373;p18"/>
            <p:cNvSpPr txBox="1"/>
            <p:nvPr/>
          </p:nvSpPr>
          <p:spPr>
            <a:xfrm>
              <a:off x="5817103" y="7482085"/>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CSS</a:t>
              </a:r>
              <a:endParaRPr sz="2200" b="0" i="0" u="none" strike="noStrike" cap="none">
                <a:solidFill>
                  <a:srgbClr val="3F3F3F"/>
                </a:solidFill>
                <a:latin typeface="Open Sans"/>
                <a:ea typeface="Open Sans"/>
                <a:cs typeface="Open Sans"/>
                <a:sym typeface="Open Sans"/>
              </a:endParaRPr>
            </a:p>
          </p:txBody>
        </p:sp>
      </p:grpSp>
      <p:grpSp>
        <p:nvGrpSpPr>
          <p:cNvPr id="374" name="Google Shape;374;p18"/>
          <p:cNvGrpSpPr/>
          <p:nvPr/>
        </p:nvGrpSpPr>
        <p:grpSpPr>
          <a:xfrm>
            <a:off x="8430261" y="5628165"/>
            <a:ext cx="1847731" cy="2223366"/>
            <a:chOff x="8978171" y="5670425"/>
            <a:chExt cx="1847731" cy="2223366"/>
          </a:xfrm>
        </p:grpSpPr>
        <p:pic>
          <p:nvPicPr>
            <p:cNvPr id="375" name="Google Shape;375;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76" name="Google Shape;376;p18"/>
            <p:cNvSpPr txBox="1"/>
            <p:nvPr/>
          </p:nvSpPr>
          <p:spPr>
            <a:xfrm>
              <a:off x="8978171" y="7406222"/>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377" name="Google Shape;377;p18"/>
          <p:cNvGrpSpPr/>
          <p:nvPr/>
        </p:nvGrpSpPr>
        <p:grpSpPr>
          <a:xfrm>
            <a:off x="11054400" y="5318518"/>
            <a:ext cx="1847731" cy="2543675"/>
            <a:chOff x="3629796" y="2660183"/>
            <a:chExt cx="1847731" cy="2543675"/>
          </a:xfrm>
        </p:grpSpPr>
        <p:sp>
          <p:nvSpPr>
            <p:cNvPr id="378" name="Google Shape;378;p18"/>
            <p:cNvSpPr txBox="1"/>
            <p:nvPr/>
          </p:nvSpPr>
          <p:spPr>
            <a:xfrm>
              <a:off x="3629796" y="4716289"/>
              <a:ext cx="1847731" cy="48756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CoreJava</a:t>
              </a:r>
              <a:endParaRPr sz="2200" b="0" i="0" u="none" strike="noStrike" cap="none">
                <a:solidFill>
                  <a:srgbClr val="3F3F3F"/>
                </a:solidFill>
                <a:latin typeface="Open Sans"/>
                <a:ea typeface="Open Sans"/>
                <a:cs typeface="Open Sans"/>
                <a:sym typeface="Open Sans"/>
              </a:endParaRPr>
            </a:p>
          </p:txBody>
        </p:sp>
        <p:pic>
          <p:nvPicPr>
            <p:cNvPr id="379" name="Google Shape;379;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0"/>
          <p:cNvSpPr/>
          <p:nvPr/>
        </p:nvSpPr>
        <p:spPr>
          <a:xfrm>
            <a:off x="2321336" y="1383924"/>
            <a:ext cx="11652270" cy="1098020"/>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user in the database by taking the details of user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sp>
        <p:nvSpPr>
          <p:cNvPr id="697" name="Google Shape;697;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grpSp>
        <p:nvGrpSpPr>
          <p:cNvPr id="698" name="Google Shape;698;p70"/>
          <p:cNvGrpSpPr/>
          <p:nvPr/>
        </p:nvGrpSpPr>
        <p:grpSpPr>
          <a:xfrm>
            <a:off x="1362346" y="2754950"/>
            <a:ext cx="13487313" cy="5602184"/>
            <a:chOff x="5103801" y="2790037"/>
            <a:chExt cx="6048395" cy="1413766"/>
          </a:xfrm>
        </p:grpSpPr>
        <p:sp>
          <p:nvSpPr>
            <p:cNvPr id="699" name="Google Shape;699;p70"/>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 = new Users();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user.setEmail(request.getParameter("email"));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user.setPassword(request.getParameter("password"));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user.setFullName(request.getParameter("fullName"));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user.setStreet(request.getParameter("street"));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user.setCity(request.getParameter("city"));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user.setState(request.getParameter("state"));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user.setCountry(request.getParameter("country"));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user.setPincode(Integer.parseInt(request.getParameter("pincode")));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user.setImage(request.getParameter("image"));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user.setContact(Long.parseLong(request.getParameter("contact")));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dao.save(user);</a:t>
              </a:r>
              <a:endParaRPr sz="2000" b="1" i="0" u="none" strike="noStrike" cap="none">
                <a:solidFill>
                  <a:schemeClr val="lt1"/>
                </a:solidFill>
                <a:latin typeface="Courier New"/>
                <a:ea typeface="Courier New"/>
                <a:cs typeface="Courier New"/>
                <a:sym typeface="Courier New"/>
              </a:endParaRPr>
            </a:p>
          </p:txBody>
        </p:sp>
        <p:sp>
          <p:nvSpPr>
            <p:cNvPr id="700" name="Google Shape;700;p70"/>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70"/>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2" name="Google Shape;702;p70"/>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grpSp>
        <p:nvGrpSpPr>
          <p:cNvPr id="709" name="Google Shape;709;p71"/>
          <p:cNvGrpSpPr/>
          <p:nvPr/>
        </p:nvGrpSpPr>
        <p:grpSpPr>
          <a:xfrm>
            <a:off x="1535881" y="2646777"/>
            <a:ext cx="13221559" cy="4956585"/>
            <a:chOff x="5103801" y="2790037"/>
            <a:chExt cx="6048395" cy="1413766"/>
          </a:xfrm>
        </p:grpSpPr>
        <p:sp>
          <p:nvSpPr>
            <p:cNvPr id="710" name="Google Shape;710;p71"/>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Response&lt;Users&gt; clientResponse = new Response&lt;Users&gt;(101, " User "+user.getFullName()+" Saved  Successfully",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jsonResponse = new Gson().toJson(clientResponse);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PrintWriter out = response.getWriter();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response.setContentType("application/json");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response.setCharacterEncoding("UTF-8");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out.print(jsonResponse);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out.flush();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711" name="Google Shape;711;p71"/>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1"/>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13" name="Google Shape;713;p71"/>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2"/>
          <p:cNvSpPr/>
          <p:nvPr/>
        </p:nvSpPr>
        <p:spPr>
          <a:xfrm>
            <a:off x="2302674" y="1337817"/>
            <a:ext cx="11652270" cy="94082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user in the database by taking the details of user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sp>
        <p:nvSpPr>
          <p:cNvPr id="720" name="Google Shape;720;p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grpSp>
        <p:nvGrpSpPr>
          <p:cNvPr id="721" name="Google Shape;721;p72"/>
          <p:cNvGrpSpPr/>
          <p:nvPr/>
        </p:nvGrpSpPr>
        <p:grpSpPr>
          <a:xfrm>
            <a:off x="1536690" y="2660377"/>
            <a:ext cx="13239411" cy="5611806"/>
            <a:chOff x="5103801" y="2813780"/>
            <a:chExt cx="6056562" cy="1295163"/>
          </a:xfrm>
        </p:grpSpPr>
        <p:sp>
          <p:nvSpPr>
            <p:cNvPr id="722" name="Google Shape;722;p72"/>
            <p:cNvSpPr/>
            <p:nvPr/>
          </p:nvSpPr>
          <p:spPr>
            <a:xfrm>
              <a:off x="5116778" y="2853938"/>
              <a:ext cx="6022442" cy="1232478"/>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@Override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 = new Users();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user.setUserId(Integer.parseInt(request.getParameter("userId")));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user.setEmail(request.getParameter("email"));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user.setPassword(request.getParameter("password"));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user.setFullName(request.getParameter("fullName"));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user.setStreet(request.getParameter("street"));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user.setCity(request.getParameter("city"));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user.setState(request.getParameter("state"));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user.setCountry(request.getParameter("country"));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user.setPincode(Integer.parseInt(request.getParameter("pincode")));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user.setImage(request.getParameter("image"));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user.setContact(Long.parseLong(request.getParameter("contact")));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dao.update(user);</a:t>
              </a:r>
              <a:endParaRPr sz="2000" b="1" i="0" u="none" strike="noStrike" cap="none">
                <a:solidFill>
                  <a:schemeClr val="lt1"/>
                </a:solidFill>
                <a:latin typeface="Courier New"/>
                <a:ea typeface="Courier New"/>
                <a:cs typeface="Courier New"/>
                <a:sym typeface="Courier New"/>
              </a:endParaRPr>
            </a:p>
          </p:txBody>
        </p:sp>
        <p:sp>
          <p:nvSpPr>
            <p:cNvPr id="723" name="Google Shape;723;p72"/>
            <p:cNvSpPr/>
            <p:nvPr/>
          </p:nvSpPr>
          <p:spPr>
            <a:xfrm>
              <a:off x="5103801" y="2813780"/>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72"/>
            <p:cNvSpPr/>
            <p:nvPr/>
          </p:nvSpPr>
          <p:spPr>
            <a:xfrm>
              <a:off x="5111968" y="4086416"/>
              <a:ext cx="6048395" cy="2252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25" name="Google Shape;725;p72"/>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grpSp>
        <p:nvGrpSpPr>
          <p:cNvPr id="731" name="Google Shape;731;p73"/>
          <p:cNvGrpSpPr/>
          <p:nvPr/>
        </p:nvGrpSpPr>
        <p:grpSpPr>
          <a:xfrm>
            <a:off x="1517220" y="2600623"/>
            <a:ext cx="13221559" cy="4525037"/>
            <a:chOff x="5103801" y="2813780"/>
            <a:chExt cx="6048395" cy="1390023"/>
          </a:xfrm>
        </p:grpSpPr>
        <p:sp>
          <p:nvSpPr>
            <p:cNvPr id="732" name="Google Shape;732;p73"/>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Response&lt;Users&gt; clientResponse = new Response&lt;Users&gt;(101, " User "+user.getFullName()+" Updated  Successfully", null);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jsonResponse = new Gson().toJson(clientResponse);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PrintWriter out = response.getWriter();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response.setContentType("application/json");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response.setCharacterEncoding("UTF-8");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out.print(jsonResponse);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out.flush();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733" name="Google Shape;733;p73"/>
            <p:cNvSpPr/>
            <p:nvPr/>
          </p:nvSpPr>
          <p:spPr>
            <a:xfrm>
              <a:off x="5103801" y="2813780"/>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3"/>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5" name="Google Shape;735;p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p>
        </p:txBody>
      </p:sp>
      <p:pic>
        <p:nvPicPr>
          <p:cNvPr id="736" name="Google Shape;736;p73"/>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4"/>
          <p:cNvSpPr/>
          <p:nvPr/>
        </p:nvSpPr>
        <p:spPr>
          <a:xfrm>
            <a:off x="2301805" y="1609512"/>
            <a:ext cx="11652270" cy="1076248"/>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user in the database by taking the user id of user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sp>
        <p:nvSpPr>
          <p:cNvPr id="743" name="Google Shape;743;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solidFill>
                <a:srgbClr val="3F3F3F"/>
              </a:solidFill>
            </a:endParaRPr>
          </a:p>
        </p:txBody>
      </p:sp>
      <p:grpSp>
        <p:nvGrpSpPr>
          <p:cNvPr id="744" name="Google Shape;744;p74"/>
          <p:cNvGrpSpPr/>
          <p:nvPr/>
        </p:nvGrpSpPr>
        <p:grpSpPr>
          <a:xfrm>
            <a:off x="1535821" y="3302903"/>
            <a:ext cx="13221559" cy="4113670"/>
            <a:chOff x="5103801" y="2813780"/>
            <a:chExt cx="6048395" cy="1390023"/>
          </a:xfrm>
        </p:grpSpPr>
        <p:sp>
          <p:nvSpPr>
            <p:cNvPr id="745" name="Google Shape;745;p74"/>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@Override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userId = request.getParameter("userId");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dao.delete(Integer.parseInt(userId));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Response&lt;Users&gt; clientResponse = new Response&lt;Users&gt;(101, " User with Id "+userId+" Deleted  Successfully", null);</a:t>
              </a:r>
              <a:endParaRPr sz="2000" b="1" i="0" u="none" strike="noStrike" cap="none">
                <a:solidFill>
                  <a:schemeClr val="lt1"/>
                </a:solidFill>
                <a:latin typeface="Courier New"/>
                <a:ea typeface="Courier New"/>
                <a:cs typeface="Courier New"/>
                <a:sym typeface="Courier New"/>
              </a:endParaRPr>
            </a:p>
          </p:txBody>
        </p:sp>
        <p:sp>
          <p:nvSpPr>
            <p:cNvPr id="746" name="Google Shape;746;p74"/>
            <p:cNvSpPr/>
            <p:nvPr/>
          </p:nvSpPr>
          <p:spPr>
            <a:xfrm>
              <a:off x="5103801" y="2813780"/>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4"/>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8" name="Google Shape;748;p74"/>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UsersController.java: Implementation of Servlet for Users</a:t>
            </a:r>
            <a:endParaRPr>
              <a:solidFill>
                <a:srgbClr val="3F3F3F"/>
              </a:solidFill>
            </a:endParaRPr>
          </a:p>
        </p:txBody>
      </p:sp>
      <p:grpSp>
        <p:nvGrpSpPr>
          <p:cNvPr id="755" name="Google Shape;755;p75"/>
          <p:cNvGrpSpPr/>
          <p:nvPr/>
        </p:nvGrpSpPr>
        <p:grpSpPr>
          <a:xfrm>
            <a:off x="1517220" y="2432428"/>
            <a:ext cx="13221559" cy="4977541"/>
            <a:chOff x="5103801" y="2813780"/>
            <a:chExt cx="6048395" cy="1390023"/>
          </a:xfrm>
        </p:grpSpPr>
        <p:sp>
          <p:nvSpPr>
            <p:cNvPr id="756" name="Google Shape;756;p75"/>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String jsonResponse = new Gson().toJson(clientResponse);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PrintWriter out = response.getWriter();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response.setContentType("application/json");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response.setCharacterEncoding("UTF-8");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out.print(jsonResponse);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out.flush();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2000" b="1" i="0" u="none" strike="noStrike" cap="none">
                <a:solidFill>
                  <a:schemeClr val="lt1"/>
                </a:solidFill>
                <a:latin typeface="Courier New"/>
                <a:ea typeface="Courier New"/>
                <a:cs typeface="Courier New"/>
                <a:sym typeface="Courier New"/>
              </a:endParaRPr>
            </a:p>
          </p:txBody>
        </p:sp>
        <p:sp>
          <p:nvSpPr>
            <p:cNvPr id="757" name="Google Shape;757;p75"/>
            <p:cNvSpPr/>
            <p:nvPr/>
          </p:nvSpPr>
          <p:spPr>
            <a:xfrm>
              <a:off x="5103801" y="2813780"/>
              <a:ext cx="6048395" cy="4686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75"/>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59" name="Google Shape;759;p75"/>
          <p:cNvPicPr preferRelativeResize="0"/>
          <p:nvPr/>
        </p:nvPicPr>
        <p:blipFill rotWithShape="1">
          <a:blip r:embed="rId3">
            <a:alphaModFix/>
          </a:blip>
          <a:srcRect t="6807" b="6798"/>
          <a:stretch/>
        </p:blipFill>
        <p:spPr>
          <a:xfrm>
            <a:off x="958377" y="901295"/>
            <a:ext cx="14861752"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CategoriesController.java: Implementation of Servlet for Product Categories</a:t>
            </a:r>
            <a:endParaRPr>
              <a:solidFill>
                <a:srgbClr val="3F3F3F"/>
              </a:solidFill>
            </a:endParaRPr>
          </a:p>
        </p:txBody>
      </p:sp>
      <p:sp>
        <p:nvSpPr>
          <p:cNvPr id="766" name="Google Shape;766;p76"/>
          <p:cNvSpPr/>
          <p:nvPr/>
        </p:nvSpPr>
        <p:spPr>
          <a:xfrm>
            <a:off x="1765955" y="1746190"/>
            <a:ext cx="12723969" cy="769441"/>
          </a:xfrm>
          <a:prstGeom prst="rect">
            <a:avLst/>
          </a:prstGeom>
          <a:noFill/>
          <a:ln>
            <a:noFill/>
          </a:ln>
        </p:spPr>
        <p:txBody>
          <a:bodyPr spcFirstLastPara="1" wrap="square" lIns="91425" tIns="45700" rIns="91425" bIns="45700" anchor="t" anchorCtr="0">
            <a:spAutoFit/>
          </a:bodyPr>
          <a:lstStyle/>
          <a:p>
            <a:pPr marL="13970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categories, use get categories table and categories model, categoriesdao with DB operations is implemented already.</a:t>
            </a:r>
            <a:endParaRPr/>
          </a:p>
        </p:txBody>
      </p:sp>
      <p:grpSp>
        <p:nvGrpSpPr>
          <p:cNvPr id="767" name="Google Shape;767;p76"/>
          <p:cNvGrpSpPr/>
          <p:nvPr/>
        </p:nvGrpSpPr>
        <p:grpSpPr>
          <a:xfrm>
            <a:off x="3080052" y="3397318"/>
            <a:ext cx="10133218" cy="4209005"/>
            <a:chOff x="5103801" y="2790037"/>
            <a:chExt cx="6048395" cy="1413766"/>
          </a:xfrm>
        </p:grpSpPr>
        <p:sp>
          <p:nvSpPr>
            <p:cNvPr id="768" name="Google Shape;768;p76"/>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CategoriesController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769" name="Google Shape;769;p76"/>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6"/>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71" name="Google Shape;771;p76"/>
          <p:cNvPicPr preferRelativeResize="0"/>
          <p:nvPr/>
        </p:nvPicPr>
        <p:blipFill rotWithShape="1">
          <a:blip r:embed="rId3">
            <a:alphaModFix/>
          </a:blip>
          <a:srcRect t="6807" b="6798"/>
          <a:stretch/>
        </p:blipFill>
        <p:spPr>
          <a:xfrm>
            <a:off x="-895421" y="901295"/>
            <a:ext cx="18683649"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CategoriesController.java: Implementation of Servlet for Product Categories</a:t>
            </a:r>
            <a:endParaRPr>
              <a:solidFill>
                <a:srgbClr val="3F3F3F"/>
              </a:solidFill>
            </a:endParaRPr>
          </a:p>
        </p:txBody>
      </p:sp>
      <p:grpSp>
        <p:nvGrpSpPr>
          <p:cNvPr id="778" name="Google Shape;778;p77"/>
          <p:cNvGrpSpPr/>
          <p:nvPr/>
        </p:nvGrpSpPr>
        <p:grpSpPr>
          <a:xfrm>
            <a:off x="1767137" y="3411264"/>
            <a:ext cx="12759047" cy="3162287"/>
            <a:chOff x="5103801" y="2790037"/>
            <a:chExt cx="6048395" cy="1413766"/>
          </a:xfrm>
        </p:grpSpPr>
        <p:sp>
          <p:nvSpPr>
            <p:cNvPr id="779" name="Google Shape;779;p77"/>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780" name="Google Shape;780;p77"/>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7"/>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2" name="Google Shape;782;p77"/>
          <p:cNvSpPr/>
          <p:nvPr/>
        </p:nvSpPr>
        <p:spPr>
          <a:xfrm>
            <a:off x="2301865" y="1663787"/>
            <a:ext cx="11652270"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Product Category based on category ID or a list of Category objects</a:t>
            </a:r>
            <a:endParaRPr sz="2200" b="0" i="0" u="none" strike="noStrike" cap="none">
              <a:solidFill>
                <a:schemeClr val="lt1"/>
              </a:solidFill>
              <a:latin typeface="Open Sans"/>
              <a:ea typeface="Open Sans"/>
              <a:cs typeface="Open Sans"/>
              <a:sym typeface="Open Sans"/>
            </a:endParaRPr>
          </a:p>
        </p:txBody>
      </p:sp>
      <p:pic>
        <p:nvPicPr>
          <p:cNvPr id="783" name="Google Shape;783;p77"/>
          <p:cNvPicPr preferRelativeResize="0"/>
          <p:nvPr/>
        </p:nvPicPr>
        <p:blipFill rotWithShape="1">
          <a:blip r:embed="rId3">
            <a:alphaModFix/>
          </a:blip>
          <a:srcRect t="6807" b="6798"/>
          <a:stretch/>
        </p:blipFill>
        <p:spPr>
          <a:xfrm>
            <a:off x="-895421" y="901295"/>
            <a:ext cx="18683649"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CategoriesController.java: Implementation of Servlet for Product Categories</a:t>
            </a:r>
            <a:endParaRPr>
              <a:solidFill>
                <a:srgbClr val="3F3F3F"/>
              </a:solidFill>
            </a:endParaRPr>
          </a:p>
        </p:txBody>
      </p:sp>
      <p:grpSp>
        <p:nvGrpSpPr>
          <p:cNvPr id="790" name="Google Shape;790;p78"/>
          <p:cNvGrpSpPr/>
          <p:nvPr/>
        </p:nvGrpSpPr>
        <p:grpSpPr>
          <a:xfrm>
            <a:off x="1767137" y="3999673"/>
            <a:ext cx="12759047" cy="3162287"/>
            <a:chOff x="5103801" y="2790037"/>
            <a:chExt cx="6048395" cy="1413766"/>
          </a:xfrm>
        </p:grpSpPr>
        <p:sp>
          <p:nvSpPr>
            <p:cNvPr id="791" name="Google Shape;791;p7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792" name="Google Shape;792;p7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4" name="Google Shape;794;p78"/>
          <p:cNvSpPr/>
          <p:nvPr/>
        </p:nvSpPr>
        <p:spPr>
          <a:xfrm>
            <a:off x="2301805" y="1555158"/>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Category in the database by taking the details of Product Category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795" name="Google Shape;795;p78"/>
          <p:cNvPicPr preferRelativeResize="0"/>
          <p:nvPr/>
        </p:nvPicPr>
        <p:blipFill rotWithShape="1">
          <a:blip r:embed="rId3">
            <a:alphaModFix/>
          </a:blip>
          <a:srcRect t="6807" b="6798"/>
          <a:stretch/>
        </p:blipFill>
        <p:spPr>
          <a:xfrm>
            <a:off x="-895421" y="901295"/>
            <a:ext cx="18683649"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CategoriesController.java: Implementation of Servlet for Product Categories</a:t>
            </a:r>
            <a:endParaRPr>
              <a:solidFill>
                <a:srgbClr val="3F3F3F"/>
              </a:solidFill>
            </a:endParaRPr>
          </a:p>
        </p:txBody>
      </p:sp>
      <p:grpSp>
        <p:nvGrpSpPr>
          <p:cNvPr id="802" name="Google Shape;802;p79"/>
          <p:cNvGrpSpPr/>
          <p:nvPr/>
        </p:nvGrpSpPr>
        <p:grpSpPr>
          <a:xfrm>
            <a:off x="1767947" y="3744737"/>
            <a:ext cx="12759047" cy="3162287"/>
            <a:chOff x="5103801" y="2790037"/>
            <a:chExt cx="6048395" cy="1413766"/>
          </a:xfrm>
        </p:grpSpPr>
        <p:sp>
          <p:nvSpPr>
            <p:cNvPr id="803" name="Google Shape;803;p79"/>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04" name="Google Shape;804;p79"/>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79"/>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6" name="Google Shape;806;p79"/>
          <p:cNvSpPr/>
          <p:nvPr/>
        </p:nvSpPr>
        <p:spPr>
          <a:xfrm>
            <a:off x="2321335" y="1588595"/>
            <a:ext cx="11652270"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Category in the database by taking the details of Product Category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807" name="Google Shape;807;p79"/>
          <p:cNvPicPr preferRelativeResize="0"/>
          <p:nvPr/>
        </p:nvPicPr>
        <p:blipFill rotWithShape="1">
          <a:blip r:embed="rId3">
            <a:alphaModFix/>
          </a:blip>
          <a:srcRect t="6807" b="6798"/>
          <a:stretch/>
        </p:blipFill>
        <p:spPr>
          <a:xfrm>
            <a:off x="-895421" y="901295"/>
            <a:ext cx="18683649"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8"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8"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8" descr="Agile Software Vector Logo - Download Free SVG Icon | Worldvectorlogo"/>
          <p:cNvSpPr/>
          <p:nvPr/>
        </p:nvSpPr>
        <p:spPr>
          <a:xfrm>
            <a:off x="10602564" y="47652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388" name="Google Shape;388;p38"/>
          <p:cNvGrpSpPr/>
          <p:nvPr/>
        </p:nvGrpSpPr>
        <p:grpSpPr>
          <a:xfrm>
            <a:off x="8968135" y="6296634"/>
            <a:ext cx="2151347" cy="1640538"/>
            <a:chOff x="6153229" y="5107008"/>
            <a:chExt cx="2151347" cy="1640538"/>
          </a:xfrm>
        </p:grpSpPr>
        <p:sp>
          <p:nvSpPr>
            <p:cNvPr id="389" name="Google Shape;389;p38"/>
            <p:cNvSpPr txBox="1"/>
            <p:nvPr/>
          </p:nvSpPr>
          <p:spPr>
            <a:xfrm>
              <a:off x="6305036" y="6269314"/>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Maven </a:t>
              </a:r>
              <a:endParaRPr sz="2200" b="0" i="0" u="none" strike="noStrike" cap="none">
                <a:solidFill>
                  <a:srgbClr val="3F3F3F"/>
                </a:solidFill>
                <a:latin typeface="Open Sans"/>
                <a:ea typeface="Open Sans"/>
                <a:cs typeface="Open Sans"/>
                <a:sym typeface="Open Sans"/>
              </a:endParaRPr>
            </a:p>
          </p:txBody>
        </p:sp>
        <p:pic>
          <p:nvPicPr>
            <p:cNvPr id="390" name="Google Shape;390;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91" name="Google Shape;391;p38"/>
          <p:cNvGrpSpPr/>
          <p:nvPr/>
        </p:nvGrpSpPr>
        <p:grpSpPr>
          <a:xfrm>
            <a:off x="4721420" y="3073712"/>
            <a:ext cx="1847731" cy="2402218"/>
            <a:chOff x="9274934" y="3101846"/>
            <a:chExt cx="1847731" cy="2402218"/>
          </a:xfrm>
        </p:grpSpPr>
        <p:sp>
          <p:nvSpPr>
            <p:cNvPr id="392" name="Google Shape;392;p38"/>
            <p:cNvSpPr txBox="1"/>
            <p:nvPr/>
          </p:nvSpPr>
          <p:spPr>
            <a:xfrm>
              <a:off x="9274934" y="5025832"/>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JDBC</a:t>
              </a:r>
              <a:endParaRPr sz="2200" b="0" i="0" u="none" strike="noStrike" cap="none">
                <a:solidFill>
                  <a:srgbClr val="3F3F3F"/>
                </a:solidFill>
                <a:latin typeface="Open Sans"/>
                <a:ea typeface="Open Sans"/>
                <a:cs typeface="Open Sans"/>
                <a:sym typeface="Open Sans"/>
              </a:endParaRPr>
            </a:p>
          </p:txBody>
        </p:sp>
        <p:pic>
          <p:nvPicPr>
            <p:cNvPr id="393" name="Google Shape;393;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394" name="Google Shape;394;p38"/>
          <p:cNvGrpSpPr/>
          <p:nvPr/>
        </p:nvGrpSpPr>
        <p:grpSpPr>
          <a:xfrm>
            <a:off x="7387059" y="3164483"/>
            <a:ext cx="1847731" cy="2431359"/>
            <a:chOff x="7108853" y="6698540"/>
            <a:chExt cx="1847731" cy="2431359"/>
          </a:xfrm>
        </p:grpSpPr>
        <p:sp>
          <p:nvSpPr>
            <p:cNvPr id="395" name="Google Shape;395;p38"/>
            <p:cNvSpPr txBox="1"/>
            <p:nvPr/>
          </p:nvSpPr>
          <p:spPr>
            <a:xfrm>
              <a:off x="7108853" y="8651667"/>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JSP</a:t>
              </a:r>
              <a:endParaRPr sz="2200" b="0" i="0" u="none" strike="noStrike" cap="none">
                <a:solidFill>
                  <a:srgbClr val="3F3F3F"/>
                </a:solidFill>
                <a:latin typeface="Open Sans"/>
                <a:ea typeface="Open Sans"/>
                <a:cs typeface="Open Sans"/>
                <a:sym typeface="Open Sans"/>
              </a:endParaRPr>
            </a:p>
          </p:txBody>
        </p:sp>
        <p:pic>
          <p:nvPicPr>
            <p:cNvPr id="396" name="Google Shape;396;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397" name="Google Shape;397;p38"/>
          <p:cNvGrpSpPr/>
          <p:nvPr/>
        </p:nvGrpSpPr>
        <p:grpSpPr>
          <a:xfrm>
            <a:off x="9752204" y="3118823"/>
            <a:ext cx="1847731" cy="2475324"/>
            <a:chOff x="1415547" y="4092736"/>
            <a:chExt cx="1847731" cy="2475324"/>
          </a:xfrm>
        </p:grpSpPr>
        <p:sp>
          <p:nvSpPr>
            <p:cNvPr id="398" name="Google Shape;398;p38"/>
            <p:cNvSpPr txBox="1"/>
            <p:nvPr/>
          </p:nvSpPr>
          <p:spPr>
            <a:xfrm>
              <a:off x="1415547" y="6089828"/>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Servlets</a:t>
              </a:r>
              <a:endParaRPr sz="2200" b="0" i="0" u="none" strike="noStrike" cap="none">
                <a:solidFill>
                  <a:srgbClr val="3F3F3F"/>
                </a:solidFill>
                <a:latin typeface="Open Sans"/>
                <a:ea typeface="Open Sans"/>
                <a:cs typeface="Open Sans"/>
                <a:sym typeface="Open Sans"/>
              </a:endParaRPr>
            </a:p>
          </p:txBody>
        </p:sp>
        <p:pic>
          <p:nvPicPr>
            <p:cNvPr id="399" name="Google Shape;399;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400" name="Google Shape;400;p38"/>
          <p:cNvGrpSpPr/>
          <p:nvPr/>
        </p:nvGrpSpPr>
        <p:grpSpPr>
          <a:xfrm>
            <a:off x="5344054" y="6221381"/>
            <a:ext cx="2450193" cy="1715791"/>
            <a:chOff x="9516721" y="6892896"/>
            <a:chExt cx="2450193" cy="1715791"/>
          </a:xfrm>
        </p:grpSpPr>
        <p:sp>
          <p:nvSpPr>
            <p:cNvPr id="401" name="Google Shape;401;p38"/>
            <p:cNvSpPr txBox="1"/>
            <p:nvPr/>
          </p:nvSpPr>
          <p:spPr>
            <a:xfrm>
              <a:off x="9950106" y="8130455"/>
              <a:ext cx="2016808" cy="47823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MongoDB</a:t>
              </a:r>
              <a:endParaRPr sz="2200" b="0" i="0" u="none" strike="noStrike" cap="none">
                <a:solidFill>
                  <a:srgbClr val="3F3F3F"/>
                </a:solidFill>
                <a:latin typeface="Open Sans"/>
                <a:ea typeface="Open Sans"/>
                <a:cs typeface="Open Sans"/>
                <a:sym typeface="Open Sans"/>
              </a:endParaRPr>
            </a:p>
          </p:txBody>
        </p:sp>
        <p:pic>
          <p:nvPicPr>
            <p:cNvPr id="402" name="Google Shape;402;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403" name="Google Shape;403;p38"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8"/>
          <p:cNvSpPr txBox="1">
            <a:spLocks noGrp="1"/>
          </p:cNvSpPr>
          <p:nvPr>
            <p:ph type="body" idx="1"/>
          </p:nvPr>
        </p:nvSpPr>
        <p:spPr>
          <a:xfrm>
            <a:off x="1523093" y="1847206"/>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a:t>
            </a:r>
            <a:r>
              <a:rPr lang="en-US"/>
              <a:t>let's</a:t>
            </a:r>
            <a:r>
              <a:rPr lang="en-US">
                <a:solidFill>
                  <a:srgbClr val="3F3F3F"/>
                </a:solidFill>
              </a:rPr>
              <a:t> recall what we have covered till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CategoriesController.java: Implementation of Servlet for Product Categories</a:t>
            </a:r>
            <a:endParaRPr>
              <a:solidFill>
                <a:srgbClr val="3F3F3F"/>
              </a:solidFill>
            </a:endParaRPr>
          </a:p>
        </p:txBody>
      </p:sp>
      <p:grpSp>
        <p:nvGrpSpPr>
          <p:cNvPr id="814" name="Google Shape;814;p80"/>
          <p:cNvGrpSpPr/>
          <p:nvPr/>
        </p:nvGrpSpPr>
        <p:grpSpPr>
          <a:xfrm>
            <a:off x="1764969" y="3800725"/>
            <a:ext cx="12759047" cy="3162287"/>
            <a:chOff x="5103801" y="2790037"/>
            <a:chExt cx="6048395" cy="1413766"/>
          </a:xfrm>
        </p:grpSpPr>
        <p:sp>
          <p:nvSpPr>
            <p:cNvPr id="815" name="Google Shape;815;p80"/>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16" name="Google Shape;816;p80"/>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80"/>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8" name="Google Shape;818;p80"/>
          <p:cNvSpPr/>
          <p:nvPr/>
        </p:nvSpPr>
        <p:spPr>
          <a:xfrm>
            <a:off x="1924589" y="1588595"/>
            <a:ext cx="12439805"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Category in the database by taking the category id of Product Category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819" name="Google Shape;819;p80"/>
          <p:cNvPicPr preferRelativeResize="0"/>
          <p:nvPr/>
        </p:nvPicPr>
        <p:blipFill rotWithShape="1">
          <a:blip r:embed="rId3">
            <a:alphaModFix/>
          </a:blip>
          <a:srcRect t="6807" b="6798"/>
          <a:stretch/>
        </p:blipFill>
        <p:spPr>
          <a:xfrm>
            <a:off x="-895421" y="901295"/>
            <a:ext cx="18683649"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ProductsController.java: Implementation of Servlet for Products </a:t>
            </a:r>
            <a:endParaRPr/>
          </a:p>
        </p:txBody>
      </p:sp>
      <p:sp>
        <p:nvSpPr>
          <p:cNvPr id="826" name="Google Shape;826;p81"/>
          <p:cNvSpPr/>
          <p:nvPr/>
        </p:nvSpPr>
        <p:spPr>
          <a:xfrm>
            <a:off x="1784676" y="1663787"/>
            <a:ext cx="12723969" cy="864171"/>
          </a:xfrm>
          <a:prstGeom prst="rect">
            <a:avLst/>
          </a:prstGeom>
          <a:noFill/>
          <a:ln>
            <a:noFill/>
          </a:ln>
        </p:spPr>
        <p:txBody>
          <a:bodyPr spcFirstLastPara="1" wrap="square" lIns="91425" tIns="45700" rIns="91425" bIns="45700" anchor="t" anchorCtr="0">
            <a:spAutoFit/>
          </a:bodyPr>
          <a:lstStyle/>
          <a:p>
            <a:pPr marL="1397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product, use Products Table and Products Model, ProductsDAO with DB operations implemented already.</a:t>
            </a:r>
            <a:endParaRPr sz="2200" b="0" i="0" u="none" strike="noStrike" cap="none">
              <a:solidFill>
                <a:srgbClr val="3F3F3F"/>
              </a:solidFill>
              <a:latin typeface="Open Sans"/>
              <a:ea typeface="Open Sans"/>
              <a:cs typeface="Open Sans"/>
              <a:sym typeface="Open Sans"/>
            </a:endParaRPr>
          </a:p>
        </p:txBody>
      </p:sp>
      <p:grpSp>
        <p:nvGrpSpPr>
          <p:cNvPr id="827" name="Google Shape;827;p81"/>
          <p:cNvGrpSpPr/>
          <p:nvPr/>
        </p:nvGrpSpPr>
        <p:grpSpPr>
          <a:xfrm>
            <a:off x="3076715" y="3192355"/>
            <a:ext cx="10133218" cy="4209005"/>
            <a:chOff x="5103801" y="2790037"/>
            <a:chExt cx="6048395" cy="1413766"/>
          </a:xfrm>
        </p:grpSpPr>
        <p:sp>
          <p:nvSpPr>
            <p:cNvPr id="828" name="Google Shape;828;p81"/>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ProductsController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829" name="Google Shape;829;p81"/>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81"/>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31" name="Google Shape;831;p81"/>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37" name="Google Shape;837;p82"/>
          <p:cNvGrpSpPr/>
          <p:nvPr/>
        </p:nvGrpSpPr>
        <p:grpSpPr>
          <a:xfrm>
            <a:off x="1767077" y="3337821"/>
            <a:ext cx="12759047" cy="3162287"/>
            <a:chOff x="5103801" y="2790037"/>
            <a:chExt cx="6048395" cy="1413766"/>
          </a:xfrm>
        </p:grpSpPr>
        <p:sp>
          <p:nvSpPr>
            <p:cNvPr id="838" name="Google Shape;838;p82"/>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39" name="Google Shape;839;p82"/>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82"/>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1" name="Google Shape;841;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ProductsController.java: Implementation of Servlet for Products </a:t>
            </a:r>
            <a:endParaRPr/>
          </a:p>
        </p:txBody>
      </p:sp>
      <p:sp>
        <p:nvSpPr>
          <p:cNvPr id="842" name="Google Shape;842;p82"/>
          <p:cNvSpPr/>
          <p:nvPr/>
        </p:nvSpPr>
        <p:spPr>
          <a:xfrm>
            <a:off x="3156943" y="1670176"/>
            <a:ext cx="9981054"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Product based on product id or a list of Product objects, that is fetches all the products.</a:t>
            </a:r>
            <a:endParaRPr sz="1400" b="0" i="0" u="none" strike="noStrike" cap="none">
              <a:solidFill>
                <a:srgbClr val="000000"/>
              </a:solidFill>
              <a:latin typeface="Arial"/>
              <a:ea typeface="Arial"/>
              <a:cs typeface="Arial"/>
              <a:sym typeface="Arial"/>
            </a:endParaRPr>
          </a:p>
        </p:txBody>
      </p:sp>
      <p:pic>
        <p:nvPicPr>
          <p:cNvPr id="843" name="Google Shape;843;p82"/>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pSp>
        <p:nvGrpSpPr>
          <p:cNvPr id="849" name="Google Shape;849;p83"/>
          <p:cNvGrpSpPr/>
          <p:nvPr/>
        </p:nvGrpSpPr>
        <p:grpSpPr>
          <a:xfrm>
            <a:off x="1764969" y="3520804"/>
            <a:ext cx="12759047" cy="3162287"/>
            <a:chOff x="5103801" y="2790037"/>
            <a:chExt cx="6048395" cy="1413766"/>
          </a:xfrm>
        </p:grpSpPr>
        <p:sp>
          <p:nvSpPr>
            <p:cNvPr id="850" name="Google Shape;850;p83"/>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51" name="Google Shape;851;p83"/>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3"/>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3" name="Google Shape;853;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ProductsController.java: Implementation of Servlet for Products </a:t>
            </a:r>
            <a:endParaRPr/>
          </a:p>
        </p:txBody>
      </p:sp>
      <p:sp>
        <p:nvSpPr>
          <p:cNvPr id="854" name="Google Shape;854;p83"/>
          <p:cNvSpPr/>
          <p:nvPr/>
        </p:nvSpPr>
        <p:spPr>
          <a:xfrm>
            <a:off x="2301805" y="1613589"/>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Product in the database by taking the details of Product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855" name="Google Shape;855;p83"/>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1" name="Google Shape;861;p84"/>
          <p:cNvGrpSpPr/>
          <p:nvPr/>
        </p:nvGrpSpPr>
        <p:grpSpPr>
          <a:xfrm>
            <a:off x="1764969" y="3446161"/>
            <a:ext cx="12759047" cy="3162287"/>
            <a:chOff x="5103801" y="2790037"/>
            <a:chExt cx="6048395" cy="1413766"/>
          </a:xfrm>
        </p:grpSpPr>
        <p:sp>
          <p:nvSpPr>
            <p:cNvPr id="862" name="Google Shape;862;p84"/>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63" name="Google Shape;863;p84"/>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4"/>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5" name="Google Shape;865;p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ProductsController.java: Implementation of Servlet for Products </a:t>
            </a:r>
            <a:endParaRPr/>
          </a:p>
        </p:txBody>
      </p:sp>
      <p:sp>
        <p:nvSpPr>
          <p:cNvPr id="866" name="Google Shape;866;p84"/>
          <p:cNvSpPr/>
          <p:nvPr/>
        </p:nvSpPr>
        <p:spPr>
          <a:xfrm>
            <a:off x="2321336" y="1607855"/>
            <a:ext cx="11652270"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Product in the database by taking the details of Product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867" name="Google Shape;867;p84"/>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grpSp>
        <p:nvGrpSpPr>
          <p:cNvPr id="873" name="Google Shape;873;p85"/>
          <p:cNvGrpSpPr/>
          <p:nvPr/>
        </p:nvGrpSpPr>
        <p:grpSpPr>
          <a:xfrm>
            <a:off x="1764967" y="3397147"/>
            <a:ext cx="12759047" cy="3162287"/>
            <a:chOff x="5103801" y="2790037"/>
            <a:chExt cx="6048395" cy="1413766"/>
          </a:xfrm>
        </p:grpSpPr>
        <p:sp>
          <p:nvSpPr>
            <p:cNvPr id="874" name="Google Shape;874;p85"/>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875" name="Google Shape;875;p85"/>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85"/>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7" name="Google Shape;877;p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ProductsController.java: Implementation of Servlet for Products </a:t>
            </a:r>
            <a:endParaRPr/>
          </a:p>
        </p:txBody>
      </p:sp>
      <p:sp>
        <p:nvSpPr>
          <p:cNvPr id="878" name="Google Shape;878;p85"/>
          <p:cNvSpPr/>
          <p:nvPr/>
        </p:nvSpPr>
        <p:spPr>
          <a:xfrm>
            <a:off x="2056838" y="1611979"/>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Product in the database by taking the Product ID of Product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879" name="Google Shape;879;p85"/>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OrdersController.java: Implementation of Servlet for Orders</a:t>
            </a:r>
            <a:endParaRPr/>
          </a:p>
        </p:txBody>
      </p:sp>
      <p:sp>
        <p:nvSpPr>
          <p:cNvPr id="886" name="Google Shape;886;p86"/>
          <p:cNvSpPr/>
          <p:nvPr/>
        </p:nvSpPr>
        <p:spPr>
          <a:xfrm>
            <a:off x="1779483" y="1726920"/>
            <a:ext cx="12723969" cy="864171"/>
          </a:xfrm>
          <a:prstGeom prst="rect">
            <a:avLst/>
          </a:prstGeom>
          <a:noFill/>
          <a:ln>
            <a:noFill/>
          </a:ln>
        </p:spPr>
        <p:txBody>
          <a:bodyPr spcFirstLastPara="1" wrap="square" lIns="91425" tIns="45700" rIns="91425" bIns="45700" anchor="t" anchorCtr="0">
            <a:spAutoFit/>
          </a:bodyPr>
          <a:lstStyle/>
          <a:p>
            <a:pPr marL="13970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orders, use get orders table and orders model, ordersdao with DB operations, implemented already.</a:t>
            </a:r>
            <a:endParaRPr/>
          </a:p>
        </p:txBody>
      </p:sp>
      <p:grpSp>
        <p:nvGrpSpPr>
          <p:cNvPr id="887" name="Google Shape;887;p86"/>
          <p:cNvGrpSpPr/>
          <p:nvPr/>
        </p:nvGrpSpPr>
        <p:grpSpPr>
          <a:xfrm>
            <a:off x="3076715" y="3192355"/>
            <a:ext cx="10133218" cy="4209005"/>
            <a:chOff x="5103801" y="2790037"/>
            <a:chExt cx="6048395" cy="1413766"/>
          </a:xfrm>
        </p:grpSpPr>
        <p:sp>
          <p:nvSpPr>
            <p:cNvPr id="888" name="Google Shape;888;p86"/>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OrdersController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889" name="Google Shape;889;p86"/>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6"/>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91" name="Google Shape;891;p86"/>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grpSp>
        <p:nvGrpSpPr>
          <p:cNvPr id="897" name="Google Shape;897;p87"/>
          <p:cNvGrpSpPr/>
          <p:nvPr/>
        </p:nvGrpSpPr>
        <p:grpSpPr>
          <a:xfrm>
            <a:off x="1767947" y="3681319"/>
            <a:ext cx="12759047" cy="3162287"/>
            <a:chOff x="5103801" y="2790037"/>
            <a:chExt cx="6048395" cy="1413766"/>
          </a:xfrm>
        </p:grpSpPr>
        <p:sp>
          <p:nvSpPr>
            <p:cNvPr id="898" name="Google Shape;898;p87"/>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899" name="Google Shape;899;p87"/>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7"/>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1" name="Google Shape;901;p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OrdersController.java: Implementation of Servlet for Orders</a:t>
            </a:r>
            <a:endParaRPr/>
          </a:p>
        </p:txBody>
      </p:sp>
      <p:sp>
        <p:nvSpPr>
          <p:cNvPr id="902" name="Google Shape;902;p87"/>
          <p:cNvSpPr/>
          <p:nvPr/>
        </p:nvSpPr>
        <p:spPr>
          <a:xfrm>
            <a:off x="2928186" y="1513951"/>
            <a:ext cx="10399508"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order based on order id or a list of order objects</a:t>
            </a:r>
            <a:endParaRPr sz="2200" b="0" i="0" u="none" strike="noStrike" cap="none">
              <a:solidFill>
                <a:schemeClr val="lt1"/>
              </a:solidFill>
              <a:latin typeface="Open Sans"/>
              <a:ea typeface="Open Sans"/>
              <a:cs typeface="Open Sans"/>
              <a:sym typeface="Open Sans"/>
            </a:endParaRPr>
          </a:p>
        </p:txBody>
      </p:sp>
      <p:pic>
        <p:nvPicPr>
          <p:cNvPr id="903" name="Google Shape;903;p87"/>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grpSp>
        <p:nvGrpSpPr>
          <p:cNvPr id="909" name="Google Shape;909;p88"/>
          <p:cNvGrpSpPr/>
          <p:nvPr/>
        </p:nvGrpSpPr>
        <p:grpSpPr>
          <a:xfrm>
            <a:off x="1764969" y="3688756"/>
            <a:ext cx="12759047" cy="3162287"/>
            <a:chOff x="5103801" y="2790037"/>
            <a:chExt cx="6048395" cy="1413766"/>
          </a:xfrm>
        </p:grpSpPr>
        <p:sp>
          <p:nvSpPr>
            <p:cNvPr id="910" name="Google Shape;910;p8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911" name="Google Shape;911;p8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8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3" name="Google Shape;913;p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OrdersController.java: Implementation of Servlet for Orders</a:t>
            </a:r>
            <a:endParaRPr/>
          </a:p>
        </p:txBody>
      </p:sp>
      <p:sp>
        <p:nvSpPr>
          <p:cNvPr id="914" name="Google Shape;914;p88"/>
          <p:cNvSpPr/>
          <p:nvPr/>
        </p:nvSpPr>
        <p:spPr>
          <a:xfrm>
            <a:off x="2322295" y="1644609"/>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order in the database by taking the details of order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15" name="Google Shape;915;p88"/>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89"/>
          <p:cNvGrpSpPr/>
          <p:nvPr/>
        </p:nvGrpSpPr>
        <p:grpSpPr>
          <a:xfrm>
            <a:off x="1764969" y="3726076"/>
            <a:ext cx="12759047" cy="3162287"/>
            <a:chOff x="5103801" y="2790037"/>
            <a:chExt cx="6048395" cy="1413766"/>
          </a:xfrm>
        </p:grpSpPr>
        <p:sp>
          <p:nvSpPr>
            <p:cNvPr id="922" name="Google Shape;922;p89"/>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923" name="Google Shape;923;p89"/>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9"/>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5" name="Google Shape;925;p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OrdersController.java: Implementation of Servlet for Orders</a:t>
            </a:r>
            <a:endParaRPr/>
          </a:p>
        </p:txBody>
      </p:sp>
      <p:sp>
        <p:nvSpPr>
          <p:cNvPr id="926" name="Google Shape;926;p89"/>
          <p:cNvSpPr/>
          <p:nvPr/>
        </p:nvSpPr>
        <p:spPr>
          <a:xfrm>
            <a:off x="2321336" y="1607855"/>
            <a:ext cx="11652270"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order in the database by taking the details of order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27" name="Google Shape;927;p89"/>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9"/>
          <p:cNvSpPr txBox="1">
            <a:spLocks noGrp="1"/>
          </p:cNvSpPr>
          <p:nvPr>
            <p:ph type="body" idx="1"/>
          </p:nvPr>
        </p:nvSpPr>
        <p:spPr>
          <a:xfrm>
            <a:off x="1523093" y="1845574"/>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let's recall what we have covered till now:</a:t>
            </a:r>
            <a:endParaRPr>
              <a:solidFill>
                <a:srgbClr val="3F3F3F"/>
              </a:solidFill>
            </a:endParaRPr>
          </a:p>
        </p:txBody>
      </p:sp>
      <p:sp>
        <p:nvSpPr>
          <p:cNvPr id="410" name="Google Shape;410;p39"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9"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9"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9" descr="Agile Software Vector Logo - Download Free SVG Icon | Worldvectorlogo"/>
          <p:cNvSpPr/>
          <p:nvPr/>
        </p:nvSpPr>
        <p:spPr>
          <a:xfrm>
            <a:off x="11106785" y="443822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14" name="Google Shape;414;p39" descr="JUnit · GitHub"/>
          <p:cNvPicPr preferRelativeResize="0"/>
          <p:nvPr/>
        </p:nvPicPr>
        <p:blipFill rotWithShape="1">
          <a:blip r:embed="rId3">
            <a:alphaModFix/>
          </a:blip>
          <a:srcRect/>
          <a:stretch/>
        </p:blipFill>
        <p:spPr>
          <a:xfrm>
            <a:off x="5186936" y="3175074"/>
            <a:ext cx="1988887" cy="1988887"/>
          </a:xfrm>
          <a:prstGeom prst="rect">
            <a:avLst/>
          </a:prstGeom>
          <a:noFill/>
          <a:ln>
            <a:noFill/>
          </a:ln>
        </p:spPr>
      </p:pic>
      <p:sp>
        <p:nvSpPr>
          <p:cNvPr id="415" name="Google Shape;415;p39"/>
          <p:cNvSpPr txBox="1"/>
          <p:nvPr/>
        </p:nvSpPr>
        <p:spPr>
          <a:xfrm>
            <a:off x="5273525" y="5033767"/>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JUnit</a:t>
            </a:r>
            <a:endParaRPr sz="2200" b="0" i="0" u="none" strike="noStrike" cap="none">
              <a:solidFill>
                <a:srgbClr val="3F3F3F"/>
              </a:solidFill>
              <a:latin typeface="Open Sans"/>
              <a:ea typeface="Open Sans"/>
              <a:cs typeface="Open Sans"/>
              <a:sym typeface="Open Sans"/>
            </a:endParaRPr>
          </a:p>
        </p:txBody>
      </p:sp>
      <p:pic>
        <p:nvPicPr>
          <p:cNvPr id="416" name="Google Shape;416;p39" descr="Download Spring Framework Logo in SVG Vector or PNG File Format - Logo.wine"/>
          <p:cNvPicPr preferRelativeResize="0"/>
          <p:nvPr/>
        </p:nvPicPr>
        <p:blipFill rotWithShape="1">
          <a:blip r:embed="rId4">
            <a:alphaModFix/>
          </a:blip>
          <a:srcRect/>
          <a:stretch/>
        </p:blipFill>
        <p:spPr>
          <a:xfrm>
            <a:off x="8091488" y="2987448"/>
            <a:ext cx="3921920" cy="2614613"/>
          </a:xfrm>
          <a:prstGeom prst="rect">
            <a:avLst/>
          </a:prstGeom>
          <a:noFill/>
          <a:ln>
            <a:noFill/>
          </a:ln>
        </p:spPr>
      </p:pic>
      <p:sp>
        <p:nvSpPr>
          <p:cNvPr id="417" name="Google Shape;417;p39"/>
          <p:cNvSpPr txBox="1"/>
          <p:nvPr/>
        </p:nvSpPr>
        <p:spPr>
          <a:xfrm>
            <a:off x="9394777" y="5033767"/>
            <a:ext cx="2016808"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a:t>
            </a:r>
            <a:endParaRPr sz="2200" b="0" i="0" u="none" strike="noStrike" cap="none">
              <a:solidFill>
                <a:srgbClr val="3F3F3F"/>
              </a:solidFill>
              <a:latin typeface="Open Sans"/>
              <a:ea typeface="Open Sans"/>
              <a:cs typeface="Open Sans"/>
              <a:sym typeface="Open Sans"/>
            </a:endParaRPr>
          </a:p>
        </p:txBody>
      </p:sp>
      <p:sp>
        <p:nvSpPr>
          <p:cNvPr id="418" name="Google Shape;418;p39"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grpSp>
        <p:nvGrpSpPr>
          <p:cNvPr id="933" name="Google Shape;933;p90"/>
          <p:cNvGrpSpPr/>
          <p:nvPr/>
        </p:nvGrpSpPr>
        <p:grpSpPr>
          <a:xfrm>
            <a:off x="1764967" y="4080644"/>
            <a:ext cx="12759047" cy="3162287"/>
            <a:chOff x="5103801" y="2790037"/>
            <a:chExt cx="6048395" cy="1413766"/>
          </a:xfrm>
        </p:grpSpPr>
        <p:sp>
          <p:nvSpPr>
            <p:cNvPr id="934" name="Google Shape;934;p90"/>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935" name="Google Shape;935;p90"/>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90"/>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7" name="Google Shape;937;p9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OrdersController.java: Implementation of Servlet for Orders</a:t>
            </a:r>
            <a:endParaRPr/>
          </a:p>
        </p:txBody>
      </p:sp>
      <p:sp>
        <p:nvSpPr>
          <p:cNvPr id="938" name="Google Shape;938;p90"/>
          <p:cNvSpPr/>
          <p:nvPr/>
        </p:nvSpPr>
        <p:spPr>
          <a:xfrm>
            <a:off x="2056838" y="1613294"/>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order in the database by taking the order id of order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39" name="Google Shape;939;p90"/>
          <p:cNvPicPr preferRelativeResize="0"/>
          <p:nvPr/>
        </p:nvPicPr>
        <p:blipFill rotWithShape="1">
          <a:blip r:embed="rId3">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OrderItemsController.java: Implementation of Servlet for OrderItems</a:t>
            </a:r>
            <a:endParaRPr/>
          </a:p>
        </p:txBody>
      </p:sp>
      <p:sp>
        <p:nvSpPr>
          <p:cNvPr id="946" name="Google Shape;946;p91"/>
          <p:cNvSpPr/>
          <p:nvPr/>
        </p:nvSpPr>
        <p:spPr>
          <a:xfrm>
            <a:off x="1784616" y="1726163"/>
            <a:ext cx="12723969" cy="769441"/>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orderitems, use orderitems table and orderitems model, orderitemsdao with DB operations implemented already.</a:t>
            </a:r>
            <a:endParaRPr/>
          </a:p>
        </p:txBody>
      </p:sp>
      <p:grpSp>
        <p:nvGrpSpPr>
          <p:cNvPr id="947" name="Google Shape;947;p91"/>
          <p:cNvGrpSpPr/>
          <p:nvPr/>
        </p:nvGrpSpPr>
        <p:grpSpPr>
          <a:xfrm>
            <a:off x="3078333" y="3299575"/>
            <a:ext cx="10133218" cy="4209005"/>
            <a:chOff x="5103801" y="2790037"/>
            <a:chExt cx="6048395" cy="1413766"/>
          </a:xfrm>
        </p:grpSpPr>
        <p:sp>
          <p:nvSpPr>
            <p:cNvPr id="948" name="Google Shape;948;p91"/>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OrderItemsController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949" name="Google Shape;949;p91"/>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91"/>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51" name="Google Shape;951;p91"/>
          <p:cNvPicPr preferRelativeResize="0"/>
          <p:nvPr/>
        </p:nvPicPr>
        <p:blipFill rotWithShape="1">
          <a:blip r:embed="rId3">
            <a:alphaModFix/>
          </a:blip>
          <a:srcRect t="6807" b="6798"/>
          <a:stretch/>
        </p:blipFill>
        <p:spPr>
          <a:xfrm>
            <a:off x="-547202" y="901295"/>
            <a:ext cx="18134165" cy="9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grpSp>
        <p:nvGrpSpPr>
          <p:cNvPr id="957" name="Google Shape;957;p92"/>
          <p:cNvGrpSpPr/>
          <p:nvPr/>
        </p:nvGrpSpPr>
        <p:grpSpPr>
          <a:xfrm>
            <a:off x="1767948" y="4149064"/>
            <a:ext cx="12759047" cy="3162287"/>
            <a:chOff x="5103801" y="2790037"/>
            <a:chExt cx="6048395" cy="1413766"/>
          </a:xfrm>
        </p:grpSpPr>
        <p:sp>
          <p:nvSpPr>
            <p:cNvPr id="958" name="Google Shape;958;p92"/>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959" name="Google Shape;959;p92"/>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92"/>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1" name="Google Shape;961;p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OrderItemsController.java: Implementation of Servlet for OrderItems</a:t>
            </a:r>
            <a:endParaRPr/>
          </a:p>
        </p:txBody>
      </p:sp>
      <p:sp>
        <p:nvSpPr>
          <p:cNvPr id="962" name="Google Shape;962;p92"/>
          <p:cNvSpPr/>
          <p:nvPr/>
        </p:nvSpPr>
        <p:spPr>
          <a:xfrm>
            <a:off x="2891734" y="1675283"/>
            <a:ext cx="10399508"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OrderItems based on OrderItems id or a list of OrderItems objects</a:t>
            </a:r>
            <a:endParaRPr sz="2200" b="0" i="0" u="none" strike="noStrike" cap="none">
              <a:solidFill>
                <a:schemeClr val="lt1"/>
              </a:solidFill>
              <a:latin typeface="Open Sans"/>
              <a:ea typeface="Open Sans"/>
              <a:cs typeface="Open Sans"/>
              <a:sym typeface="Open Sans"/>
            </a:endParaRPr>
          </a:p>
        </p:txBody>
      </p:sp>
      <p:pic>
        <p:nvPicPr>
          <p:cNvPr id="963" name="Google Shape;963;p92"/>
          <p:cNvPicPr preferRelativeResize="0"/>
          <p:nvPr/>
        </p:nvPicPr>
        <p:blipFill rotWithShape="1">
          <a:blip r:embed="rId3">
            <a:alphaModFix/>
          </a:blip>
          <a:srcRect t="6807" b="6798"/>
          <a:stretch/>
        </p:blipFill>
        <p:spPr>
          <a:xfrm>
            <a:off x="-547202" y="901295"/>
            <a:ext cx="18134165"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grpSp>
        <p:nvGrpSpPr>
          <p:cNvPr id="969" name="Google Shape;969;p93"/>
          <p:cNvGrpSpPr/>
          <p:nvPr/>
        </p:nvGrpSpPr>
        <p:grpSpPr>
          <a:xfrm>
            <a:off x="1767077" y="3680032"/>
            <a:ext cx="12759047" cy="3162287"/>
            <a:chOff x="5103801" y="2790037"/>
            <a:chExt cx="6048395" cy="1413766"/>
          </a:xfrm>
        </p:grpSpPr>
        <p:sp>
          <p:nvSpPr>
            <p:cNvPr id="970" name="Google Shape;970;p93"/>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971" name="Google Shape;971;p93"/>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93"/>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3" name="Google Shape;973;p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OrderItemsController.java: Implementation of Servlet for OrderItems</a:t>
            </a:r>
            <a:endParaRPr/>
          </a:p>
        </p:txBody>
      </p:sp>
      <p:sp>
        <p:nvSpPr>
          <p:cNvPr id="974" name="Google Shape;974;p93"/>
          <p:cNvSpPr/>
          <p:nvPr/>
        </p:nvSpPr>
        <p:spPr>
          <a:xfrm>
            <a:off x="2321336" y="1589194"/>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OrderItems in the database by taking the details of OrderItems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75" name="Google Shape;975;p93"/>
          <p:cNvPicPr preferRelativeResize="0"/>
          <p:nvPr/>
        </p:nvPicPr>
        <p:blipFill rotWithShape="1">
          <a:blip r:embed="rId3">
            <a:alphaModFix/>
          </a:blip>
          <a:srcRect t="6807" b="6798"/>
          <a:stretch/>
        </p:blipFill>
        <p:spPr>
          <a:xfrm>
            <a:off x="-547202" y="901295"/>
            <a:ext cx="18134165" cy="91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grpSp>
        <p:nvGrpSpPr>
          <p:cNvPr id="981" name="Google Shape;981;p94"/>
          <p:cNvGrpSpPr/>
          <p:nvPr/>
        </p:nvGrpSpPr>
        <p:grpSpPr>
          <a:xfrm>
            <a:off x="1764968" y="3931353"/>
            <a:ext cx="12759047" cy="3162287"/>
            <a:chOff x="5103801" y="2790037"/>
            <a:chExt cx="6048395" cy="1413766"/>
          </a:xfrm>
        </p:grpSpPr>
        <p:sp>
          <p:nvSpPr>
            <p:cNvPr id="982" name="Google Shape;982;p94"/>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983" name="Google Shape;983;p94"/>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94"/>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5" name="Google Shape;985;p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OrderItemsController.java: Implementation of Servlet for OrderItems</a:t>
            </a:r>
            <a:endParaRPr/>
          </a:p>
        </p:txBody>
      </p:sp>
      <p:sp>
        <p:nvSpPr>
          <p:cNvPr id="986" name="Google Shape;986;p94"/>
          <p:cNvSpPr/>
          <p:nvPr/>
        </p:nvSpPr>
        <p:spPr>
          <a:xfrm>
            <a:off x="2115579" y="1582178"/>
            <a:ext cx="12057826"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OrderItems in the database by taking the details of OrderItems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87" name="Google Shape;987;p94"/>
          <p:cNvPicPr preferRelativeResize="0"/>
          <p:nvPr/>
        </p:nvPicPr>
        <p:blipFill rotWithShape="1">
          <a:blip r:embed="rId3">
            <a:alphaModFix/>
          </a:blip>
          <a:srcRect t="6807" b="6798"/>
          <a:stretch/>
        </p:blipFill>
        <p:spPr>
          <a:xfrm>
            <a:off x="-547202" y="901295"/>
            <a:ext cx="18134165" cy="91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grpSp>
        <p:nvGrpSpPr>
          <p:cNvPr id="993" name="Google Shape;993;p95"/>
          <p:cNvGrpSpPr/>
          <p:nvPr/>
        </p:nvGrpSpPr>
        <p:grpSpPr>
          <a:xfrm>
            <a:off x="1764969" y="3670096"/>
            <a:ext cx="12759047" cy="3162287"/>
            <a:chOff x="5103801" y="2790037"/>
            <a:chExt cx="6048395" cy="1413766"/>
          </a:xfrm>
        </p:grpSpPr>
        <p:sp>
          <p:nvSpPr>
            <p:cNvPr id="994" name="Google Shape;994;p95"/>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995" name="Google Shape;995;p95"/>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95"/>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7" name="Google Shape;997;p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OrderItemsController.java: Implementation of Servlet for OrderItems</a:t>
            </a:r>
            <a:endParaRPr/>
          </a:p>
        </p:txBody>
      </p:sp>
      <p:sp>
        <p:nvSpPr>
          <p:cNvPr id="998" name="Google Shape;998;p95"/>
          <p:cNvSpPr/>
          <p:nvPr/>
        </p:nvSpPr>
        <p:spPr>
          <a:xfrm>
            <a:off x="2058947" y="1595532"/>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OrderItems in the database by taking the OrderItems id of OrderItems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999" name="Google Shape;999;p95"/>
          <p:cNvPicPr preferRelativeResize="0"/>
          <p:nvPr/>
        </p:nvPicPr>
        <p:blipFill rotWithShape="1">
          <a:blip r:embed="rId3">
            <a:alphaModFix/>
          </a:blip>
          <a:srcRect t="6807" b="6798"/>
          <a:stretch/>
        </p:blipFill>
        <p:spPr>
          <a:xfrm>
            <a:off x="-547202" y="901295"/>
            <a:ext cx="18134165" cy="91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9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ShipmentsController.java: Implementation of Servlet for Shipments</a:t>
            </a:r>
            <a:endParaRPr/>
          </a:p>
        </p:txBody>
      </p:sp>
      <p:sp>
        <p:nvSpPr>
          <p:cNvPr id="1006" name="Google Shape;1006;p96"/>
          <p:cNvSpPr/>
          <p:nvPr/>
        </p:nvSpPr>
        <p:spPr>
          <a:xfrm>
            <a:off x="1779483" y="1764240"/>
            <a:ext cx="12723969" cy="769441"/>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shipments, use Shipments Table and Shipments Model, ShipmentsDAO with DB operations implemented already.</a:t>
            </a:r>
            <a:endParaRPr sz="2200" b="0" i="0" u="none" strike="noStrike" cap="none">
              <a:solidFill>
                <a:srgbClr val="3F3F3F"/>
              </a:solidFill>
              <a:latin typeface="Open Sans"/>
              <a:ea typeface="Open Sans"/>
              <a:cs typeface="Open Sans"/>
              <a:sym typeface="Open Sans"/>
            </a:endParaRPr>
          </a:p>
        </p:txBody>
      </p:sp>
      <p:grpSp>
        <p:nvGrpSpPr>
          <p:cNvPr id="1007" name="Google Shape;1007;p96"/>
          <p:cNvGrpSpPr/>
          <p:nvPr/>
        </p:nvGrpSpPr>
        <p:grpSpPr>
          <a:xfrm>
            <a:off x="3076715" y="3304321"/>
            <a:ext cx="10133218" cy="4209005"/>
            <a:chOff x="5103801" y="2790037"/>
            <a:chExt cx="6048395" cy="1413766"/>
          </a:xfrm>
        </p:grpSpPr>
        <p:sp>
          <p:nvSpPr>
            <p:cNvPr id="1008" name="Google Shape;1008;p96"/>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ShipmentsController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1009" name="Google Shape;1009;p96"/>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96"/>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11" name="Google Shape;1011;p96"/>
          <p:cNvPicPr preferRelativeResize="0"/>
          <p:nvPr/>
        </p:nvPicPr>
        <p:blipFill rotWithShape="1">
          <a:blip r:embed="rId3">
            <a:alphaModFix/>
          </a:blip>
          <a:srcRect t="6807" b="6798"/>
          <a:stretch/>
        </p:blipFill>
        <p:spPr>
          <a:xfrm>
            <a:off x="-21722" y="901295"/>
            <a:ext cx="17083204"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grpSp>
        <p:nvGrpSpPr>
          <p:cNvPr id="1017" name="Google Shape;1017;p97"/>
          <p:cNvGrpSpPr/>
          <p:nvPr/>
        </p:nvGrpSpPr>
        <p:grpSpPr>
          <a:xfrm>
            <a:off x="1767947" y="3342837"/>
            <a:ext cx="12759047" cy="3162287"/>
            <a:chOff x="5103801" y="2790037"/>
            <a:chExt cx="6048395" cy="1413766"/>
          </a:xfrm>
        </p:grpSpPr>
        <p:sp>
          <p:nvSpPr>
            <p:cNvPr id="1018" name="Google Shape;1018;p97"/>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019" name="Google Shape;1019;p97"/>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97"/>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1" name="Google Shape;1021;p9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ShipmentsController.java: Implementation of Servlet for Shipments</a:t>
            </a:r>
            <a:endParaRPr/>
          </a:p>
        </p:txBody>
      </p:sp>
      <p:sp>
        <p:nvSpPr>
          <p:cNvPr id="1022" name="Google Shape;1022;p97"/>
          <p:cNvSpPr/>
          <p:nvPr/>
        </p:nvSpPr>
        <p:spPr>
          <a:xfrm>
            <a:off x="2634910" y="1480090"/>
            <a:ext cx="11025120"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Shipment based on shipment id or a list of Shipment objects</a:t>
            </a:r>
            <a:endParaRPr sz="2200" b="0" i="0" u="none" strike="noStrike" cap="none">
              <a:solidFill>
                <a:schemeClr val="lt1"/>
              </a:solidFill>
              <a:latin typeface="Open Sans"/>
              <a:ea typeface="Open Sans"/>
              <a:cs typeface="Open Sans"/>
              <a:sym typeface="Open Sans"/>
            </a:endParaRPr>
          </a:p>
        </p:txBody>
      </p:sp>
      <p:pic>
        <p:nvPicPr>
          <p:cNvPr id="1023" name="Google Shape;1023;p97"/>
          <p:cNvPicPr preferRelativeResize="0"/>
          <p:nvPr/>
        </p:nvPicPr>
        <p:blipFill rotWithShape="1">
          <a:blip r:embed="rId3">
            <a:alphaModFix/>
          </a:blip>
          <a:srcRect t="6807" b="6798"/>
          <a:stretch/>
        </p:blipFill>
        <p:spPr>
          <a:xfrm>
            <a:off x="-21722" y="901295"/>
            <a:ext cx="17083204"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grpSp>
        <p:nvGrpSpPr>
          <p:cNvPr id="1029" name="Google Shape;1029;p98"/>
          <p:cNvGrpSpPr/>
          <p:nvPr/>
        </p:nvGrpSpPr>
        <p:grpSpPr>
          <a:xfrm>
            <a:off x="1764969" y="3446161"/>
            <a:ext cx="12759047" cy="3162287"/>
            <a:chOff x="5103801" y="2790037"/>
            <a:chExt cx="6048395" cy="1413766"/>
          </a:xfrm>
        </p:grpSpPr>
        <p:sp>
          <p:nvSpPr>
            <p:cNvPr id="1030" name="Google Shape;1030;p9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031" name="Google Shape;1031;p9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9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3" name="Google Shape;1033;p9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ShipmentsController.java: Implementation of Servlet for Shipments</a:t>
            </a:r>
            <a:endParaRPr/>
          </a:p>
        </p:txBody>
      </p:sp>
      <p:sp>
        <p:nvSpPr>
          <p:cNvPr id="1034" name="Google Shape;1034;p98"/>
          <p:cNvSpPr/>
          <p:nvPr/>
        </p:nvSpPr>
        <p:spPr>
          <a:xfrm>
            <a:off x="2318357" y="1577580"/>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Shipment in the database by taking the details of Shipment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1035" name="Google Shape;1035;p98"/>
          <p:cNvPicPr preferRelativeResize="0"/>
          <p:nvPr/>
        </p:nvPicPr>
        <p:blipFill rotWithShape="1">
          <a:blip r:embed="rId3">
            <a:alphaModFix/>
          </a:blip>
          <a:srcRect t="6807" b="6798"/>
          <a:stretch/>
        </p:blipFill>
        <p:spPr>
          <a:xfrm>
            <a:off x="-21722" y="901295"/>
            <a:ext cx="17083204" cy="91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grpSp>
        <p:nvGrpSpPr>
          <p:cNvPr id="1041" name="Google Shape;1041;p99"/>
          <p:cNvGrpSpPr/>
          <p:nvPr/>
        </p:nvGrpSpPr>
        <p:grpSpPr>
          <a:xfrm>
            <a:off x="1764969" y="3875368"/>
            <a:ext cx="12759047" cy="3162287"/>
            <a:chOff x="5103801" y="2790037"/>
            <a:chExt cx="6048395" cy="1413766"/>
          </a:xfrm>
        </p:grpSpPr>
        <p:sp>
          <p:nvSpPr>
            <p:cNvPr id="1042" name="Google Shape;1042;p99"/>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043" name="Google Shape;1043;p99"/>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99"/>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5" name="Google Shape;1045;p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ShipmentsController.java: Implementation of Servlet for Shipments</a:t>
            </a:r>
            <a:endParaRPr/>
          </a:p>
        </p:txBody>
      </p:sp>
      <p:sp>
        <p:nvSpPr>
          <p:cNvPr id="1046" name="Google Shape;1046;p99"/>
          <p:cNvSpPr/>
          <p:nvPr/>
        </p:nvSpPr>
        <p:spPr>
          <a:xfrm>
            <a:off x="2115579" y="1600842"/>
            <a:ext cx="12057826"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Shipment in the database by taking the details of Shipment in HttpRequest and sending HttpResponse as JSON for success or failure case</a:t>
            </a:r>
            <a:endParaRPr sz="1400" b="0" i="0" u="none" strike="noStrike" cap="none">
              <a:solidFill>
                <a:srgbClr val="000000"/>
              </a:solidFill>
              <a:latin typeface="Arial"/>
              <a:ea typeface="Arial"/>
              <a:cs typeface="Arial"/>
              <a:sym typeface="Arial"/>
            </a:endParaRPr>
          </a:p>
        </p:txBody>
      </p:sp>
      <p:pic>
        <p:nvPicPr>
          <p:cNvPr id="1047" name="Google Shape;1047;p99"/>
          <p:cNvPicPr preferRelativeResize="0"/>
          <p:nvPr/>
        </p:nvPicPr>
        <p:blipFill rotWithShape="1">
          <a:blip r:embed="rId3">
            <a:alphaModFix/>
          </a:blip>
          <a:srcRect t="6807" b="6798"/>
          <a:stretch/>
        </p:blipFill>
        <p:spPr>
          <a:xfrm>
            <a:off x="-21722" y="901295"/>
            <a:ext cx="17083204" cy="9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body" idx="1"/>
          </p:nvPr>
        </p:nvSpPr>
        <p:spPr>
          <a:xfrm>
            <a:off x="1670181" y="1491010"/>
            <a:ext cx="9899777"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rgbClr val="3F3F3F"/>
              </a:buClr>
              <a:buSzPts val="2800"/>
              <a:buNone/>
            </a:pPr>
            <a:r>
              <a:rPr lang="en-US" b="1">
                <a:solidFill>
                  <a:srgbClr val="3F3F3F"/>
                </a:solidFill>
                <a:latin typeface="Open Sans"/>
                <a:ea typeface="Open Sans"/>
                <a:cs typeface="Open Sans"/>
                <a:sym typeface="Open Sans"/>
              </a:rPr>
              <a:t>Maven Project for Backend</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Created a Maven project with an archetype as a web app in Eclipse EE </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Created packages for admin and end user modules</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Developed various POJO Classes</a:t>
            </a: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3F3F3F"/>
              </a:buClr>
              <a:buSzPts val="2800"/>
              <a:buNone/>
            </a:pP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3F3F3F"/>
              </a:buClr>
              <a:buSzPts val="2800"/>
              <a:buNone/>
            </a:pPr>
            <a:r>
              <a:rPr lang="en-US" b="1">
                <a:solidFill>
                  <a:srgbClr val="3F3F3F"/>
                </a:solidFill>
                <a:latin typeface="Open Sans"/>
                <a:ea typeface="Open Sans"/>
                <a:cs typeface="Open Sans"/>
                <a:sym typeface="Open Sans"/>
              </a:rPr>
              <a:t>Developed DAO for CRUD Operations</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Created various classes for the admin and end user that follow the DAO design pattern for CRUD operations</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Decoupled the model from the Database Persistence layer</a:t>
            </a:r>
            <a:endParaRPr>
              <a:solidFill>
                <a:srgbClr val="3F3F3F"/>
              </a:solidFill>
              <a:latin typeface="Open Sans"/>
              <a:ea typeface="Open Sans"/>
              <a:cs typeface="Open Sans"/>
              <a:sym typeface="Open Sans"/>
            </a:endParaRPr>
          </a:p>
          <a:p>
            <a:pPr marL="0" lvl="0" indent="0" algn="l" rtl="0">
              <a:lnSpc>
                <a:spcPct val="90000"/>
              </a:lnSpc>
              <a:spcBef>
                <a:spcPts val="0"/>
              </a:spcBef>
              <a:spcAft>
                <a:spcPts val="0"/>
              </a:spcAft>
              <a:buClr>
                <a:srgbClr val="3F3F3F"/>
              </a:buClr>
              <a:buSzPts val="1100"/>
              <a:buNone/>
            </a:pP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3F3F3F"/>
              </a:buClr>
              <a:buSzPts val="1100"/>
              <a:buNone/>
            </a:pPr>
            <a:r>
              <a:rPr lang="en-US" b="1">
                <a:solidFill>
                  <a:srgbClr val="3F3F3F"/>
                </a:solidFill>
                <a:latin typeface="Open Sans"/>
                <a:ea typeface="Open Sans"/>
                <a:cs typeface="Open Sans"/>
                <a:sym typeface="Open Sans"/>
              </a:rPr>
              <a:t>MySQL Connectivity</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Configured MySQL, servlet, JSP, and Tomcat dependencies</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Executed JDBC code with DAO design pattern for DB CRUD operations</a:t>
            </a:r>
            <a:endParaRPr>
              <a:solidFill>
                <a:srgbClr val="3F3F3F"/>
              </a:solidFill>
              <a:latin typeface="Open Sans"/>
              <a:ea typeface="Open Sans"/>
              <a:cs typeface="Open Sans"/>
              <a:sym typeface="Open Sans"/>
            </a:endParaRPr>
          </a:p>
          <a:p>
            <a:pPr marL="457200" lvl="0" indent="-228600" algn="l" rtl="0">
              <a:lnSpc>
                <a:spcPct val="90000"/>
              </a:lnSpc>
              <a:spcBef>
                <a:spcPts val="1000"/>
              </a:spcBef>
              <a:spcAft>
                <a:spcPts val="0"/>
              </a:spcAft>
              <a:buClr>
                <a:srgbClr val="3F3F3F"/>
              </a:buClr>
              <a:buSzPts val="1800"/>
              <a:buNone/>
            </a:pP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3F3F3F"/>
              </a:buClr>
              <a:buSzPts val="2800"/>
              <a:buNone/>
            </a:pPr>
            <a:r>
              <a:rPr lang="en-US" b="1">
                <a:solidFill>
                  <a:srgbClr val="3F3F3F"/>
                </a:solidFill>
                <a:latin typeface="Open Sans"/>
                <a:ea typeface="Open Sans"/>
                <a:cs typeface="Open Sans"/>
                <a:sym typeface="Open Sans"/>
              </a:rPr>
              <a:t>Build and Execute</a:t>
            </a:r>
            <a:endParaRPr>
              <a:solidFill>
                <a:srgbClr val="3F3F3F"/>
              </a:solidFill>
              <a:latin typeface="Open Sans"/>
              <a:ea typeface="Open Sans"/>
              <a:cs typeface="Open Sans"/>
              <a:sym typeface="Open Sans"/>
            </a:endParaRPr>
          </a:p>
          <a:p>
            <a:pPr marL="457200" lvl="0" indent="-342900" algn="l" rtl="0">
              <a:lnSpc>
                <a:spcPct val="90000"/>
              </a:lnSpc>
              <a:spcBef>
                <a:spcPts val="1000"/>
              </a:spcBef>
              <a:spcAft>
                <a:spcPts val="0"/>
              </a:spcAft>
              <a:buClr>
                <a:srgbClr val="3F3F3F"/>
              </a:buClr>
              <a:buSzPts val="1800"/>
              <a:buChar char="•"/>
            </a:pPr>
            <a:r>
              <a:rPr lang="en-US">
                <a:solidFill>
                  <a:srgbClr val="3F3F3F"/>
                </a:solidFill>
                <a:latin typeface="Open Sans"/>
                <a:ea typeface="Open Sans"/>
                <a:cs typeface="Open Sans"/>
                <a:sym typeface="Open Sans"/>
              </a:rPr>
              <a:t>Built and executed the Maven web app project and packed the web project as a war file</a:t>
            </a:r>
            <a:endParaRPr>
              <a:solidFill>
                <a:srgbClr val="3F3F3F"/>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grpSp>
        <p:nvGrpSpPr>
          <p:cNvPr id="1053" name="Google Shape;1053;p100"/>
          <p:cNvGrpSpPr/>
          <p:nvPr/>
        </p:nvGrpSpPr>
        <p:grpSpPr>
          <a:xfrm>
            <a:off x="1764969" y="3632771"/>
            <a:ext cx="12759047" cy="3162287"/>
            <a:chOff x="5103801" y="2790037"/>
            <a:chExt cx="6048395" cy="1413766"/>
          </a:xfrm>
        </p:grpSpPr>
        <p:sp>
          <p:nvSpPr>
            <p:cNvPr id="1054" name="Google Shape;1054;p100"/>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1055" name="Google Shape;1055;p100"/>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00"/>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7" name="Google Shape;1057;p1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ShipmentsController.java: Implementation of Servlet for Shipments</a:t>
            </a:r>
            <a:endParaRPr/>
          </a:p>
        </p:txBody>
      </p:sp>
      <p:sp>
        <p:nvSpPr>
          <p:cNvPr id="1058" name="Google Shape;1058;p100"/>
          <p:cNvSpPr/>
          <p:nvPr/>
        </p:nvSpPr>
        <p:spPr>
          <a:xfrm>
            <a:off x="2056838" y="1594633"/>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Shipments in the database by taking the Shipment id of shipment in HttpRequest and sending HttpResponse as JSON for success or failure cases</a:t>
            </a:r>
            <a:endParaRPr sz="1400" b="0" i="0" u="none" strike="noStrike" cap="none">
              <a:solidFill>
                <a:srgbClr val="000000"/>
              </a:solidFill>
              <a:latin typeface="Arial"/>
              <a:ea typeface="Arial"/>
              <a:cs typeface="Arial"/>
              <a:sym typeface="Arial"/>
            </a:endParaRPr>
          </a:p>
        </p:txBody>
      </p:sp>
      <p:pic>
        <p:nvPicPr>
          <p:cNvPr id="1059" name="Google Shape;1059;p100"/>
          <p:cNvPicPr preferRelativeResize="0"/>
          <p:nvPr/>
        </p:nvPicPr>
        <p:blipFill rotWithShape="1">
          <a:blip r:embed="rId3">
            <a:alphaModFix/>
          </a:blip>
          <a:srcRect t="6807" b="6798"/>
          <a:stretch/>
        </p:blipFill>
        <p:spPr>
          <a:xfrm>
            <a:off x="-21722" y="901295"/>
            <a:ext cx="17083204" cy="9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body" idx="1"/>
          </p:nvPr>
        </p:nvSpPr>
        <p:spPr>
          <a:xfrm>
            <a:off x="7963922" y="4273826"/>
            <a:ext cx="7918958" cy="153093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1100"/>
              <a:buNone/>
            </a:pPr>
            <a:r>
              <a:rPr lang="en-US" dirty="0"/>
              <a:t>Develop Servlets for the End User Backend to Perform CRUD Operations with HTTP Request Response</a:t>
            </a:r>
          </a:p>
        </p:txBody>
      </p:sp>
    </p:spTree>
    <p:extLst>
      <p:ext uri="{BB962C8B-B14F-4D97-AF65-F5344CB8AC3E}">
        <p14:creationId xmlns:p14="http://schemas.microsoft.com/office/powerpoint/2010/main" val="1411935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01"/>
          <p:cNvSpPr txBox="1">
            <a:spLocks noGrp="1"/>
          </p:cNvSpPr>
          <p:nvPr>
            <p:ph type="body" idx="1"/>
          </p:nvPr>
        </p:nvSpPr>
        <p:spPr>
          <a:xfrm>
            <a:off x="2164703" y="4114800"/>
            <a:ext cx="11924522"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2800"/>
              <a:buNone/>
            </a:pPr>
            <a:r>
              <a:rPr lang="en-US" dirty="0">
                <a:solidFill>
                  <a:srgbClr val="3F3F3F"/>
                </a:solidFill>
              </a:rPr>
              <a:t>Create Servlets as Controllers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Create Servlets as Controllers Implementing DAO for End User</a:t>
            </a:r>
            <a:endParaRPr dirty="0"/>
          </a:p>
        </p:txBody>
      </p:sp>
      <p:pic>
        <p:nvPicPr>
          <p:cNvPr id="1071" name="Google Shape;1071;p102"/>
          <p:cNvPicPr preferRelativeResize="0"/>
          <p:nvPr/>
        </p:nvPicPr>
        <p:blipFill rotWithShape="1">
          <a:blip r:embed="rId3">
            <a:alphaModFix/>
          </a:blip>
          <a:srcRect/>
          <a:stretch/>
        </p:blipFill>
        <p:spPr>
          <a:xfrm>
            <a:off x="3128189" y="3219165"/>
            <a:ext cx="10009725" cy="5036847"/>
          </a:xfrm>
          <a:prstGeom prst="rect">
            <a:avLst/>
          </a:prstGeom>
          <a:noFill/>
          <a:ln>
            <a:noFill/>
          </a:ln>
        </p:spPr>
      </p:pic>
      <p:sp>
        <p:nvSpPr>
          <p:cNvPr id="1072" name="Google Shape;1072;p102"/>
          <p:cNvSpPr/>
          <p:nvPr/>
        </p:nvSpPr>
        <p:spPr>
          <a:xfrm>
            <a:off x="2433796" y="1652845"/>
            <a:ext cx="11367515" cy="909251"/>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Create various servlets as controller, which will process request and response using DAO to perform CRUD operations for end user backend.</a:t>
            </a:r>
            <a:endParaRPr/>
          </a:p>
        </p:txBody>
      </p:sp>
      <p:pic>
        <p:nvPicPr>
          <p:cNvPr id="1073" name="Google Shape;1073;p102"/>
          <p:cNvPicPr preferRelativeResize="0"/>
          <p:nvPr/>
        </p:nvPicPr>
        <p:blipFill rotWithShape="1">
          <a:blip r:embed="rId4">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0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End User</a:t>
            </a:r>
            <a:endParaRPr/>
          </a:p>
        </p:txBody>
      </p:sp>
      <p:pic>
        <p:nvPicPr>
          <p:cNvPr id="1080" name="Google Shape;1080;p103"/>
          <p:cNvPicPr preferRelativeResize="0"/>
          <p:nvPr/>
        </p:nvPicPr>
        <p:blipFill rotWithShape="1">
          <a:blip r:embed="rId3">
            <a:alphaModFix/>
          </a:blip>
          <a:srcRect/>
          <a:stretch/>
        </p:blipFill>
        <p:spPr>
          <a:xfrm>
            <a:off x="2272490" y="2857794"/>
            <a:ext cx="11742085" cy="5411230"/>
          </a:xfrm>
          <a:prstGeom prst="rect">
            <a:avLst/>
          </a:prstGeom>
          <a:noFill/>
          <a:ln>
            <a:noFill/>
          </a:ln>
        </p:spPr>
      </p:pic>
      <p:sp>
        <p:nvSpPr>
          <p:cNvPr id="1081" name="Google Shape;1081;p103"/>
          <p:cNvSpPr/>
          <p:nvPr/>
        </p:nvSpPr>
        <p:spPr>
          <a:xfrm>
            <a:off x="2603240" y="4356968"/>
            <a:ext cx="2152241" cy="23634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1082" name="Google Shape;1082;p103"/>
          <p:cNvSpPr/>
          <p:nvPr/>
        </p:nvSpPr>
        <p:spPr>
          <a:xfrm>
            <a:off x="2466876" y="1625272"/>
            <a:ext cx="11367515" cy="909251"/>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CartController.java : </a:t>
            </a:r>
            <a:r>
              <a:rPr lang="en-US" sz="2200" b="0" i="0" u="none" strike="noStrike" cap="none">
                <a:solidFill>
                  <a:schemeClr val="lt1"/>
                </a:solidFill>
                <a:latin typeface="Open Sans"/>
                <a:ea typeface="Open Sans"/>
                <a:cs typeface="Open Sans"/>
                <a:sym typeface="Open Sans"/>
              </a:rPr>
              <a:t>Servlet for HTTP Request Response for Shopping Cart of the User,  which will manage CRUD Operations using DAO</a:t>
            </a:r>
            <a:endParaRPr sz="1400" b="0" i="0" u="none" strike="noStrike" cap="none">
              <a:solidFill>
                <a:srgbClr val="000000"/>
              </a:solidFill>
              <a:latin typeface="Arial"/>
              <a:ea typeface="Arial"/>
              <a:cs typeface="Arial"/>
              <a:sym typeface="Arial"/>
            </a:endParaRPr>
          </a:p>
        </p:txBody>
      </p:sp>
      <p:pic>
        <p:nvPicPr>
          <p:cNvPr id="1083" name="Google Shape;1083;p103"/>
          <p:cNvPicPr preferRelativeResize="0"/>
          <p:nvPr/>
        </p:nvPicPr>
        <p:blipFill rotWithShape="1">
          <a:blip r:embed="rId4">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0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Create Servlets as Controllers Implementing DAO for End User</a:t>
            </a:r>
            <a:endParaRPr/>
          </a:p>
        </p:txBody>
      </p:sp>
      <p:pic>
        <p:nvPicPr>
          <p:cNvPr id="1090" name="Google Shape;1090;p104"/>
          <p:cNvPicPr preferRelativeResize="0"/>
          <p:nvPr/>
        </p:nvPicPr>
        <p:blipFill rotWithShape="1">
          <a:blip r:embed="rId3">
            <a:alphaModFix/>
          </a:blip>
          <a:srcRect/>
          <a:stretch/>
        </p:blipFill>
        <p:spPr>
          <a:xfrm>
            <a:off x="2274626" y="2925863"/>
            <a:ext cx="11706748" cy="5394945"/>
          </a:xfrm>
          <a:prstGeom prst="rect">
            <a:avLst/>
          </a:prstGeom>
          <a:noFill/>
          <a:ln>
            <a:noFill/>
          </a:ln>
        </p:spPr>
      </p:pic>
      <p:sp>
        <p:nvSpPr>
          <p:cNvPr id="1091" name="Google Shape;1091;p104"/>
          <p:cNvSpPr/>
          <p:nvPr/>
        </p:nvSpPr>
        <p:spPr>
          <a:xfrm>
            <a:off x="2465330" y="5623335"/>
            <a:ext cx="2152241" cy="23634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1092" name="Google Shape;1092;p104"/>
          <p:cNvSpPr/>
          <p:nvPr/>
        </p:nvSpPr>
        <p:spPr>
          <a:xfrm>
            <a:off x="2465330" y="1632854"/>
            <a:ext cx="11367515" cy="909251"/>
          </a:xfrm>
          <a:prstGeom prst="roundRect">
            <a:avLst>
              <a:gd name="adj" fmla="val 16667"/>
            </a:avLst>
          </a:prstGeom>
          <a:solidFill>
            <a:srgbClr val="F36B22"/>
          </a:solidFill>
          <a:ln w="25400" cap="flat" cmpd="sng">
            <a:solidFill>
              <a:srgbClr val="EF64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WishlistController.java : </a:t>
            </a:r>
            <a:r>
              <a:rPr lang="en-US" sz="2200" b="0" i="0" u="none" strike="noStrike" cap="none">
                <a:solidFill>
                  <a:schemeClr val="lt1"/>
                </a:solidFill>
                <a:latin typeface="Open Sans"/>
                <a:ea typeface="Open Sans"/>
                <a:cs typeface="Open Sans"/>
                <a:sym typeface="Open Sans"/>
              </a:rPr>
              <a:t>Servlet for HTTP Request Response for Wishlisted Products by User,  which will manage CRUD Operations using DAO</a:t>
            </a:r>
            <a:endParaRPr sz="1400" b="0" i="0" u="none" strike="noStrike" cap="none">
              <a:solidFill>
                <a:srgbClr val="000000"/>
              </a:solidFill>
              <a:latin typeface="Arial"/>
              <a:ea typeface="Arial"/>
              <a:cs typeface="Arial"/>
              <a:sym typeface="Arial"/>
            </a:endParaRPr>
          </a:p>
        </p:txBody>
      </p:sp>
      <p:pic>
        <p:nvPicPr>
          <p:cNvPr id="1093" name="Google Shape;1093;p104"/>
          <p:cNvPicPr preferRelativeResize="0"/>
          <p:nvPr/>
        </p:nvPicPr>
        <p:blipFill rotWithShape="1">
          <a:blip r:embed="rId4">
            <a:alphaModFix/>
          </a:blip>
          <a:srcRect t="6807" b="6798"/>
          <a:stretch/>
        </p:blipFill>
        <p:spPr>
          <a:xfrm>
            <a:off x="552974" y="901295"/>
            <a:ext cx="15933812" cy="91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01"/>
          <p:cNvSpPr txBox="1">
            <a:spLocks noGrp="1"/>
          </p:cNvSpPr>
          <p:nvPr>
            <p:ph type="body" idx="1"/>
          </p:nvPr>
        </p:nvSpPr>
        <p:spPr>
          <a:xfrm>
            <a:off x="2164703" y="4114800"/>
            <a:ext cx="11924522"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2800"/>
              <a:buNone/>
            </a:pPr>
            <a:r>
              <a:rPr lang="en-US" dirty="0">
                <a:solidFill>
                  <a:srgbClr val="3F3F3F"/>
                </a:solidFill>
              </a:rPr>
              <a:t>Create a Cart Servlet</a:t>
            </a:r>
          </a:p>
        </p:txBody>
      </p:sp>
    </p:spTree>
    <p:extLst>
      <p:ext uri="{BB962C8B-B14F-4D97-AF65-F5344CB8AC3E}">
        <p14:creationId xmlns:p14="http://schemas.microsoft.com/office/powerpoint/2010/main" val="1567138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CartController.java: Implementation of Servlet for Cart</a:t>
            </a:r>
            <a:endParaRPr/>
          </a:p>
        </p:txBody>
      </p:sp>
      <p:sp>
        <p:nvSpPr>
          <p:cNvPr id="1100" name="Google Shape;1100;p105"/>
          <p:cNvSpPr/>
          <p:nvPr/>
        </p:nvSpPr>
        <p:spPr>
          <a:xfrm>
            <a:off x="1779483" y="1708258"/>
            <a:ext cx="12723969" cy="769441"/>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Shopping Cart, use  Cart Table and Cart Model, CartDAO with DB operations implemented already.</a:t>
            </a:r>
            <a:endParaRPr sz="2200" b="0" i="0" u="none" strike="noStrike" cap="none">
              <a:solidFill>
                <a:srgbClr val="3F3F3F"/>
              </a:solidFill>
              <a:latin typeface="Open Sans"/>
              <a:ea typeface="Open Sans"/>
              <a:cs typeface="Open Sans"/>
              <a:sym typeface="Open Sans"/>
            </a:endParaRPr>
          </a:p>
        </p:txBody>
      </p:sp>
      <p:grpSp>
        <p:nvGrpSpPr>
          <p:cNvPr id="1101" name="Google Shape;1101;p105"/>
          <p:cNvGrpSpPr/>
          <p:nvPr/>
        </p:nvGrpSpPr>
        <p:grpSpPr>
          <a:xfrm>
            <a:off x="3074858" y="3343424"/>
            <a:ext cx="10133218" cy="4209005"/>
            <a:chOff x="5103801" y="2790037"/>
            <a:chExt cx="6048395" cy="1413766"/>
          </a:xfrm>
        </p:grpSpPr>
        <p:sp>
          <p:nvSpPr>
            <p:cNvPr id="1102" name="Google Shape;1102;p105"/>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CartController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1103" name="Google Shape;1103;p105"/>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05"/>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05" name="Google Shape;1105;p105"/>
          <p:cNvPicPr preferRelativeResize="0"/>
          <p:nvPr/>
        </p:nvPicPr>
        <p:blipFill rotWithShape="1">
          <a:blip r:embed="rId3">
            <a:alphaModFix/>
          </a:blip>
          <a:srcRect t="6807" b="6798"/>
          <a:stretch/>
        </p:blipFill>
        <p:spPr>
          <a:xfrm>
            <a:off x="1389032" y="901295"/>
            <a:ext cx="14000443" cy="9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grpSp>
        <p:nvGrpSpPr>
          <p:cNvPr id="1111" name="Google Shape;1111;p106"/>
          <p:cNvGrpSpPr/>
          <p:nvPr/>
        </p:nvGrpSpPr>
        <p:grpSpPr>
          <a:xfrm>
            <a:off x="1767947" y="3367825"/>
            <a:ext cx="12759047" cy="3162287"/>
            <a:chOff x="5103801" y="2790037"/>
            <a:chExt cx="6048395" cy="1413766"/>
          </a:xfrm>
        </p:grpSpPr>
        <p:sp>
          <p:nvSpPr>
            <p:cNvPr id="1112" name="Google Shape;1112;p106"/>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13" name="Google Shape;1113;p106"/>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06"/>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5" name="Google Shape;1115;p1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CartController.java: Implementation of Servlet for Cart</a:t>
            </a:r>
            <a:endParaRPr/>
          </a:p>
        </p:txBody>
      </p:sp>
      <p:sp>
        <p:nvSpPr>
          <p:cNvPr id="1116" name="Google Shape;1116;p106"/>
          <p:cNvSpPr/>
          <p:nvPr/>
        </p:nvSpPr>
        <p:spPr>
          <a:xfrm>
            <a:off x="3479941" y="1499052"/>
            <a:ext cx="9292679"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the details of the user’s cart based on the user id</a:t>
            </a:r>
            <a:endParaRPr sz="2200" b="0" i="0" u="none" strike="noStrike" cap="none">
              <a:solidFill>
                <a:schemeClr val="lt1"/>
              </a:solidFill>
              <a:latin typeface="Open Sans"/>
              <a:ea typeface="Open Sans"/>
              <a:cs typeface="Open Sans"/>
              <a:sym typeface="Open Sans"/>
            </a:endParaRPr>
          </a:p>
        </p:txBody>
      </p:sp>
      <p:pic>
        <p:nvPicPr>
          <p:cNvPr id="1117" name="Google Shape;1117;p106"/>
          <p:cNvPicPr preferRelativeResize="0"/>
          <p:nvPr/>
        </p:nvPicPr>
        <p:blipFill rotWithShape="1">
          <a:blip r:embed="rId3">
            <a:alphaModFix/>
          </a:blip>
          <a:srcRect t="6807" b="6798"/>
          <a:stretch/>
        </p:blipFill>
        <p:spPr>
          <a:xfrm>
            <a:off x="1389032" y="901295"/>
            <a:ext cx="14000443" cy="91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grpSp>
        <p:nvGrpSpPr>
          <p:cNvPr id="1123" name="Google Shape;1123;p107"/>
          <p:cNvGrpSpPr/>
          <p:nvPr/>
        </p:nvGrpSpPr>
        <p:grpSpPr>
          <a:xfrm>
            <a:off x="1764969" y="3464820"/>
            <a:ext cx="12759047" cy="3162287"/>
            <a:chOff x="5103801" y="2790037"/>
            <a:chExt cx="6048395" cy="1413766"/>
          </a:xfrm>
        </p:grpSpPr>
        <p:sp>
          <p:nvSpPr>
            <p:cNvPr id="1124" name="Google Shape;1124;p107"/>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25" name="Google Shape;1125;p107"/>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07"/>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7" name="Google Shape;1127;p10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CartController.java: Implementation of Servlet for Cart</a:t>
            </a:r>
            <a:endParaRPr/>
          </a:p>
        </p:txBody>
      </p:sp>
      <p:sp>
        <p:nvSpPr>
          <p:cNvPr id="1128" name="Google Shape;1128;p107"/>
          <p:cNvSpPr/>
          <p:nvPr/>
        </p:nvSpPr>
        <p:spPr>
          <a:xfrm>
            <a:off x="2321336" y="1607855"/>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Product Object in the Cart in the database by taking the details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129" name="Google Shape;1129;p107"/>
          <p:cNvPicPr preferRelativeResize="0"/>
          <p:nvPr/>
        </p:nvPicPr>
        <p:blipFill rotWithShape="1">
          <a:blip r:embed="rId3">
            <a:alphaModFix/>
          </a:blip>
          <a:srcRect t="6807" b="6798"/>
          <a:stretch/>
        </p:blipFill>
        <p:spPr>
          <a:xfrm>
            <a:off x="1389032" y="901295"/>
            <a:ext cx="14000443" cy="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3"/>
          <p:cNvSpPr txBox="1">
            <a:spLocks noGrp="1"/>
          </p:cNvSpPr>
          <p:nvPr>
            <p:ph type="body" idx="1"/>
          </p:nvPr>
        </p:nvSpPr>
        <p:spPr>
          <a:xfrm>
            <a:off x="2307860" y="1661893"/>
            <a:ext cx="11664700" cy="612695"/>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t>As a full stack web developer, our key role is to develop both client and server software.</a:t>
            </a:r>
            <a:endParaRPr/>
          </a:p>
        </p:txBody>
      </p:sp>
      <p:grpSp>
        <p:nvGrpSpPr>
          <p:cNvPr id="432" name="Google Shape;432;p43"/>
          <p:cNvGrpSpPr/>
          <p:nvPr/>
        </p:nvGrpSpPr>
        <p:grpSpPr>
          <a:xfrm>
            <a:off x="1465753" y="3149576"/>
            <a:ext cx="9878327" cy="926401"/>
            <a:chOff x="1809931" y="2616776"/>
            <a:chExt cx="9724964" cy="926401"/>
          </a:xfrm>
        </p:grpSpPr>
        <p:grpSp>
          <p:nvGrpSpPr>
            <p:cNvPr id="433" name="Google Shape;433;p43"/>
            <p:cNvGrpSpPr/>
            <p:nvPr/>
          </p:nvGrpSpPr>
          <p:grpSpPr>
            <a:xfrm>
              <a:off x="1809931" y="2616776"/>
              <a:ext cx="9598082" cy="926401"/>
              <a:chOff x="2760464" y="3336021"/>
              <a:chExt cx="9921215" cy="926401"/>
            </a:xfrm>
          </p:grpSpPr>
          <p:grpSp>
            <p:nvGrpSpPr>
              <p:cNvPr id="434" name="Google Shape;434;p43"/>
              <p:cNvGrpSpPr/>
              <p:nvPr/>
            </p:nvGrpSpPr>
            <p:grpSpPr>
              <a:xfrm>
                <a:off x="2835414" y="3450727"/>
                <a:ext cx="796591" cy="787714"/>
                <a:chOff x="685800" y="1352550"/>
                <a:chExt cx="915987" cy="919163"/>
              </a:xfrm>
            </p:grpSpPr>
            <p:sp>
              <p:nvSpPr>
                <p:cNvPr id="435" name="Google Shape;435;p43"/>
                <p:cNvSpPr/>
                <p:nvPr/>
              </p:nvSpPr>
              <p:spPr>
                <a:xfrm>
                  <a:off x="836612" y="1504950"/>
                  <a:ext cx="615950" cy="61595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36" name="Google Shape;436;p43"/>
                <p:cNvGrpSpPr/>
                <p:nvPr/>
              </p:nvGrpSpPr>
              <p:grpSpPr>
                <a:xfrm>
                  <a:off x="685800" y="1352550"/>
                  <a:ext cx="915987" cy="919163"/>
                  <a:chOff x="836613" y="1154113"/>
                  <a:chExt cx="915987" cy="919163"/>
                </a:xfrm>
              </p:grpSpPr>
              <p:sp>
                <p:nvSpPr>
                  <p:cNvPr id="437" name="Google Shape;437;p4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8" name="Google Shape;438;p4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39" name="Google Shape;439;p4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40" name="Google Shape;440;p4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sp>
            <p:nvSpPr>
              <p:cNvPr id="441" name="Google Shape;441;p43"/>
              <p:cNvSpPr/>
              <p:nvPr/>
            </p:nvSpPr>
            <p:spPr>
              <a:xfrm>
                <a:off x="2760464" y="3336021"/>
                <a:ext cx="9921215" cy="926401"/>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442" name="Google Shape;442;p43"/>
            <p:cNvSpPr/>
            <p:nvPr/>
          </p:nvSpPr>
          <p:spPr>
            <a:xfrm>
              <a:off x="2718733" y="2836844"/>
              <a:ext cx="8816162" cy="47823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sz="2200" b="0" i="0" u="none" strike="noStrike" cap="none">
                <a:solidFill>
                  <a:srgbClr val="3F3F3F"/>
                </a:solidFill>
                <a:latin typeface="Open Sans"/>
                <a:ea typeface="Open Sans"/>
                <a:cs typeface="Open Sans"/>
                <a:sym typeface="Open Sans"/>
              </a:endParaRPr>
            </a:p>
          </p:txBody>
        </p:sp>
      </p:grpSp>
      <p:grpSp>
        <p:nvGrpSpPr>
          <p:cNvPr id="443" name="Google Shape;443;p43"/>
          <p:cNvGrpSpPr/>
          <p:nvPr/>
        </p:nvGrpSpPr>
        <p:grpSpPr>
          <a:xfrm>
            <a:off x="1492443" y="5219990"/>
            <a:ext cx="9598082" cy="926401"/>
            <a:chOff x="1809931" y="3688498"/>
            <a:chExt cx="9598082" cy="926401"/>
          </a:xfrm>
        </p:grpSpPr>
        <p:grpSp>
          <p:nvGrpSpPr>
            <p:cNvPr id="444" name="Google Shape;444;p43"/>
            <p:cNvGrpSpPr/>
            <p:nvPr/>
          </p:nvGrpSpPr>
          <p:grpSpPr>
            <a:xfrm>
              <a:off x="1809931" y="3688498"/>
              <a:ext cx="9598082" cy="926401"/>
              <a:chOff x="2760464" y="3276387"/>
              <a:chExt cx="9921215" cy="926401"/>
            </a:xfrm>
          </p:grpSpPr>
          <p:grpSp>
            <p:nvGrpSpPr>
              <p:cNvPr id="445" name="Google Shape;445;p43"/>
              <p:cNvGrpSpPr/>
              <p:nvPr/>
            </p:nvGrpSpPr>
            <p:grpSpPr>
              <a:xfrm>
                <a:off x="2835414" y="3351337"/>
                <a:ext cx="816469" cy="787713"/>
                <a:chOff x="685800" y="1236575"/>
                <a:chExt cx="938844" cy="919162"/>
              </a:xfrm>
            </p:grpSpPr>
            <p:sp>
              <p:nvSpPr>
                <p:cNvPr id="446" name="Google Shape;446;p43"/>
                <p:cNvSpPr/>
                <p:nvPr/>
              </p:nvSpPr>
              <p:spPr>
                <a:xfrm>
                  <a:off x="836612" y="1365779"/>
                  <a:ext cx="615950" cy="61595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nvGrpSpPr>
                <p:cNvPr id="447" name="Google Shape;447;p43"/>
                <p:cNvGrpSpPr/>
                <p:nvPr/>
              </p:nvGrpSpPr>
              <p:grpSpPr>
                <a:xfrm>
                  <a:off x="685800" y="1236575"/>
                  <a:ext cx="938844" cy="919162"/>
                  <a:chOff x="836613" y="1038138"/>
                  <a:chExt cx="938844" cy="919162"/>
                </a:xfrm>
              </p:grpSpPr>
              <p:sp>
                <p:nvSpPr>
                  <p:cNvPr id="448" name="Google Shape;448;p43"/>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49" name="Google Shape;449;p43"/>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0" name="Google Shape;450;p43"/>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1" name="Google Shape;451;p43"/>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sp>
            <p:nvSpPr>
              <p:cNvPr id="452" name="Google Shape;452;p43"/>
              <p:cNvSpPr/>
              <p:nvPr/>
            </p:nvSpPr>
            <p:spPr>
              <a:xfrm>
                <a:off x="2760464" y="3276387"/>
                <a:ext cx="9921215" cy="926401"/>
              </a:xfrm>
              <a:prstGeom prst="roundRect">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453" name="Google Shape;453;p43"/>
            <p:cNvSpPr/>
            <p:nvPr/>
          </p:nvSpPr>
          <p:spPr>
            <a:xfrm>
              <a:off x="2672317" y="3736851"/>
              <a:ext cx="7946814"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Spring Boot, Java and MySQL or MongoDB can be used to build at the back end.</a:t>
              </a:r>
              <a:endParaRPr sz="2200" b="0" i="0" u="none" strike="noStrike" cap="none">
                <a:solidFill>
                  <a:srgbClr val="3F3F3F"/>
                </a:solidFill>
                <a:latin typeface="Open Sans"/>
                <a:ea typeface="Open Sans"/>
                <a:cs typeface="Open Sans"/>
                <a:sym typeface="Open Sans"/>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1135" name="Google Shape;1135;p108"/>
          <p:cNvGrpSpPr/>
          <p:nvPr/>
        </p:nvGrpSpPr>
        <p:grpSpPr>
          <a:xfrm>
            <a:off x="1764968" y="4155289"/>
            <a:ext cx="12759047" cy="3162287"/>
            <a:chOff x="5103801" y="2790037"/>
            <a:chExt cx="6048395" cy="1413766"/>
          </a:xfrm>
        </p:grpSpPr>
        <p:sp>
          <p:nvSpPr>
            <p:cNvPr id="1136" name="Google Shape;1136;p10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37" name="Google Shape;1137;p10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0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10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CartController.java: Implementation of Servlet for Cart</a:t>
            </a:r>
            <a:endParaRPr/>
          </a:p>
        </p:txBody>
      </p:sp>
      <p:sp>
        <p:nvSpPr>
          <p:cNvPr id="1140" name="Google Shape;1140;p108"/>
          <p:cNvSpPr/>
          <p:nvPr/>
        </p:nvSpPr>
        <p:spPr>
          <a:xfrm>
            <a:off x="2115579" y="1582178"/>
            <a:ext cx="12057826"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Cart in the database by taking the details of Cart for a User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141" name="Google Shape;1141;p108"/>
          <p:cNvPicPr preferRelativeResize="0"/>
          <p:nvPr/>
        </p:nvPicPr>
        <p:blipFill rotWithShape="1">
          <a:blip r:embed="rId3">
            <a:alphaModFix/>
          </a:blip>
          <a:srcRect t="6807" b="6798"/>
          <a:stretch/>
        </p:blipFill>
        <p:spPr>
          <a:xfrm>
            <a:off x="1389032" y="901295"/>
            <a:ext cx="14000443" cy="91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grpSp>
        <p:nvGrpSpPr>
          <p:cNvPr id="1147" name="Google Shape;1147;p109"/>
          <p:cNvGrpSpPr/>
          <p:nvPr/>
        </p:nvGrpSpPr>
        <p:grpSpPr>
          <a:xfrm>
            <a:off x="1764969" y="3614110"/>
            <a:ext cx="12759047" cy="3162287"/>
            <a:chOff x="5103801" y="2790037"/>
            <a:chExt cx="6048395" cy="1413766"/>
          </a:xfrm>
        </p:grpSpPr>
        <p:sp>
          <p:nvSpPr>
            <p:cNvPr id="1148" name="Google Shape;1148;p109"/>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1149" name="Google Shape;1149;p109"/>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09"/>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1" name="Google Shape;1151;p10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CartController.java: Implementation of Servlet for Cart</a:t>
            </a:r>
            <a:endParaRPr/>
          </a:p>
        </p:txBody>
      </p:sp>
      <p:sp>
        <p:nvSpPr>
          <p:cNvPr id="1152" name="Google Shape;1152;p109"/>
          <p:cNvSpPr/>
          <p:nvPr/>
        </p:nvSpPr>
        <p:spPr>
          <a:xfrm>
            <a:off x="2056838" y="1620925"/>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Cart in the database by taking the Cart id of Cart for a User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153" name="Google Shape;1153;p109"/>
          <p:cNvPicPr preferRelativeResize="0"/>
          <p:nvPr/>
        </p:nvPicPr>
        <p:blipFill rotWithShape="1">
          <a:blip r:embed="rId3">
            <a:alphaModFix/>
          </a:blip>
          <a:srcRect t="6807" b="6798"/>
          <a:stretch/>
        </p:blipFill>
        <p:spPr>
          <a:xfrm>
            <a:off x="1389032" y="901295"/>
            <a:ext cx="14000443" cy="9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01"/>
          <p:cNvSpPr txBox="1">
            <a:spLocks noGrp="1"/>
          </p:cNvSpPr>
          <p:nvPr>
            <p:ph type="body" idx="1"/>
          </p:nvPr>
        </p:nvSpPr>
        <p:spPr>
          <a:xfrm>
            <a:off x="2164703" y="4114800"/>
            <a:ext cx="11924522" cy="9144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2800"/>
              <a:buNone/>
            </a:pPr>
            <a:r>
              <a:rPr lang="en-US" dirty="0">
                <a:solidFill>
                  <a:srgbClr val="3F3F3F"/>
                </a:solidFill>
              </a:rPr>
              <a:t>Create a Wishlist Servlet</a:t>
            </a:r>
          </a:p>
        </p:txBody>
      </p:sp>
    </p:spTree>
    <p:extLst>
      <p:ext uri="{BB962C8B-B14F-4D97-AF65-F5344CB8AC3E}">
        <p14:creationId xmlns:p14="http://schemas.microsoft.com/office/powerpoint/2010/main" val="3876875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1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WishlistController.java: Implementation of Servlet for Wishlist </a:t>
            </a:r>
            <a:endParaRPr/>
          </a:p>
        </p:txBody>
      </p:sp>
      <p:sp>
        <p:nvSpPr>
          <p:cNvPr id="1160" name="Google Shape;1160;p110"/>
          <p:cNvSpPr/>
          <p:nvPr/>
        </p:nvSpPr>
        <p:spPr>
          <a:xfrm>
            <a:off x="1788225" y="1726162"/>
            <a:ext cx="12723969" cy="769441"/>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CRUD Operations for the Wishlist, use Wishlist Table and Wishlist Model, WishlistDAO with DB operations implemented already.</a:t>
            </a:r>
            <a:endParaRPr sz="2200" b="0" i="0" u="none" strike="noStrike" cap="none">
              <a:solidFill>
                <a:srgbClr val="3F3F3F"/>
              </a:solidFill>
              <a:latin typeface="Open Sans"/>
              <a:ea typeface="Open Sans"/>
              <a:cs typeface="Open Sans"/>
              <a:sym typeface="Open Sans"/>
            </a:endParaRPr>
          </a:p>
        </p:txBody>
      </p:sp>
      <p:grpSp>
        <p:nvGrpSpPr>
          <p:cNvPr id="1161" name="Google Shape;1161;p110"/>
          <p:cNvGrpSpPr/>
          <p:nvPr/>
        </p:nvGrpSpPr>
        <p:grpSpPr>
          <a:xfrm>
            <a:off x="3076715" y="3397626"/>
            <a:ext cx="10133218" cy="4209005"/>
            <a:chOff x="5103801" y="2790037"/>
            <a:chExt cx="6048395" cy="1413766"/>
          </a:xfrm>
        </p:grpSpPr>
        <p:sp>
          <p:nvSpPr>
            <p:cNvPr id="1162" name="Google Shape;1162;p110"/>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package com.example.estore.controller;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java.io.IOException;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javax.servlet.ServletException;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javax.servlet.http.HttpServletRequest;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import javax.servlet.http.HttpServletResponse;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public class WishlistController extends HttpServlet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private static final long serialVersionUID = 1L;</a:t>
              </a:r>
              <a:endParaRPr sz="1400" b="0" i="0" u="none" strike="noStrike" cap="none">
                <a:solidFill>
                  <a:srgbClr val="000000"/>
                </a:solidFill>
                <a:latin typeface="Arial"/>
                <a:ea typeface="Arial"/>
                <a:cs typeface="Arial"/>
                <a:sym typeface="Arial"/>
              </a:endParaRPr>
            </a:p>
          </p:txBody>
        </p:sp>
        <p:sp>
          <p:nvSpPr>
            <p:cNvPr id="1163" name="Google Shape;1163;p110"/>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10"/>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65" name="Google Shape;1165;p110"/>
          <p:cNvPicPr preferRelativeResize="0"/>
          <p:nvPr/>
        </p:nvPicPr>
        <p:blipFill rotWithShape="1">
          <a:blip r:embed="rId3">
            <a:alphaModFix/>
          </a:blip>
          <a:srcRect t="6807" b="6798"/>
          <a:stretch/>
        </p:blipFill>
        <p:spPr>
          <a:xfrm>
            <a:off x="656653" y="901295"/>
            <a:ext cx="15465200" cy="91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grpSp>
        <p:nvGrpSpPr>
          <p:cNvPr id="1171" name="Google Shape;1171;p111"/>
          <p:cNvGrpSpPr/>
          <p:nvPr/>
        </p:nvGrpSpPr>
        <p:grpSpPr>
          <a:xfrm>
            <a:off x="1749286" y="3688235"/>
            <a:ext cx="12759047" cy="3162287"/>
            <a:chOff x="5103801" y="2790037"/>
            <a:chExt cx="6048395" cy="1413766"/>
          </a:xfrm>
        </p:grpSpPr>
        <p:sp>
          <p:nvSpPr>
            <p:cNvPr id="1172" name="Google Shape;1172;p111"/>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doGet(HttpServletRequest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73" name="Google Shape;1173;p111"/>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11"/>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5" name="Google Shape;1175;p1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WishlistController.java: Implementation of Servlet for Wishlist </a:t>
            </a:r>
            <a:endParaRPr/>
          </a:p>
        </p:txBody>
      </p:sp>
      <p:sp>
        <p:nvSpPr>
          <p:cNvPr id="1176" name="Google Shape;1176;p111"/>
          <p:cNvSpPr/>
          <p:nvPr/>
        </p:nvSpPr>
        <p:spPr>
          <a:xfrm>
            <a:off x="2679165" y="1455263"/>
            <a:ext cx="10937289" cy="92532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doGet - Gets a single Wishlist based on Wishlist id or a list of Wishlist objects.</a:t>
            </a:r>
            <a:endParaRPr sz="2200" b="0" i="0" u="none" strike="noStrike" cap="none">
              <a:solidFill>
                <a:schemeClr val="lt1"/>
              </a:solidFill>
              <a:latin typeface="Open Sans"/>
              <a:ea typeface="Open Sans"/>
              <a:cs typeface="Open Sans"/>
              <a:sym typeface="Open Sans"/>
            </a:endParaRPr>
          </a:p>
        </p:txBody>
      </p:sp>
      <p:pic>
        <p:nvPicPr>
          <p:cNvPr id="1177" name="Google Shape;1177;p111"/>
          <p:cNvPicPr preferRelativeResize="0"/>
          <p:nvPr/>
        </p:nvPicPr>
        <p:blipFill rotWithShape="1">
          <a:blip r:embed="rId3">
            <a:alphaModFix/>
          </a:blip>
          <a:srcRect t="6807" b="6798"/>
          <a:stretch/>
        </p:blipFill>
        <p:spPr>
          <a:xfrm>
            <a:off x="656653" y="901295"/>
            <a:ext cx="15465200" cy="91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112"/>
          <p:cNvGrpSpPr/>
          <p:nvPr/>
        </p:nvGrpSpPr>
        <p:grpSpPr>
          <a:xfrm>
            <a:off x="1764969" y="3614112"/>
            <a:ext cx="12759047" cy="3162287"/>
            <a:chOff x="5103801" y="2790037"/>
            <a:chExt cx="6048395" cy="1413766"/>
          </a:xfrm>
        </p:grpSpPr>
        <p:sp>
          <p:nvSpPr>
            <p:cNvPr id="1184" name="Google Shape;1184;p112"/>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doPost(HttpServletRequest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85" name="Google Shape;1185;p112"/>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12"/>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7" name="Google Shape;1187;p11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WishlistController.java: Implementation of Servlet for Wishlist </a:t>
            </a:r>
            <a:endParaRPr/>
          </a:p>
        </p:txBody>
      </p:sp>
      <p:sp>
        <p:nvSpPr>
          <p:cNvPr id="1188" name="Google Shape;1188;p112"/>
          <p:cNvSpPr/>
          <p:nvPr/>
        </p:nvSpPr>
        <p:spPr>
          <a:xfrm>
            <a:off x="2321336" y="1607855"/>
            <a:ext cx="11652270" cy="10648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doPost - Adds a new Wishlist in the database by taking the details of Wishlist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189" name="Google Shape;1189;p112"/>
          <p:cNvPicPr preferRelativeResize="0"/>
          <p:nvPr/>
        </p:nvPicPr>
        <p:blipFill rotWithShape="1">
          <a:blip r:embed="rId3">
            <a:alphaModFix/>
          </a:blip>
          <a:srcRect t="6807" b="6798"/>
          <a:stretch/>
        </p:blipFill>
        <p:spPr>
          <a:xfrm>
            <a:off x="656653" y="901295"/>
            <a:ext cx="15465200" cy="91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grpSp>
        <p:nvGrpSpPr>
          <p:cNvPr id="1195" name="Google Shape;1195;p113"/>
          <p:cNvGrpSpPr/>
          <p:nvPr/>
        </p:nvGrpSpPr>
        <p:grpSpPr>
          <a:xfrm>
            <a:off x="1764969" y="3688759"/>
            <a:ext cx="12759047" cy="3162287"/>
            <a:chOff x="5103801" y="2790037"/>
            <a:chExt cx="6048395" cy="1413766"/>
          </a:xfrm>
        </p:grpSpPr>
        <p:sp>
          <p:nvSpPr>
            <p:cNvPr id="1196" name="Google Shape;1196;p113"/>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doPut(HttpServletRequest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sp>
          <p:nvSpPr>
            <p:cNvPr id="1197" name="Google Shape;1197;p113"/>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13"/>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9" name="Google Shape;1199;p11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WishlistController.java: Implementation of Servlet for Wishlist </a:t>
            </a:r>
            <a:endParaRPr/>
          </a:p>
        </p:txBody>
      </p:sp>
      <p:sp>
        <p:nvSpPr>
          <p:cNvPr id="1200" name="Google Shape;1200;p113"/>
          <p:cNvSpPr/>
          <p:nvPr/>
        </p:nvSpPr>
        <p:spPr>
          <a:xfrm>
            <a:off x="2115579" y="1563519"/>
            <a:ext cx="12057826" cy="11113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doPut - Updates an existing  Wishlist in the database by taking the details of Wishlist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201" name="Google Shape;1201;p113"/>
          <p:cNvPicPr preferRelativeResize="0"/>
          <p:nvPr/>
        </p:nvPicPr>
        <p:blipFill rotWithShape="1">
          <a:blip r:embed="rId3">
            <a:alphaModFix/>
          </a:blip>
          <a:srcRect t="6807" b="6798"/>
          <a:stretch/>
        </p:blipFill>
        <p:spPr>
          <a:xfrm>
            <a:off x="656653" y="901295"/>
            <a:ext cx="15465200" cy="91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07" name="Google Shape;1207;p114"/>
          <p:cNvGrpSpPr/>
          <p:nvPr/>
        </p:nvGrpSpPr>
        <p:grpSpPr>
          <a:xfrm>
            <a:off x="1767077" y="3622408"/>
            <a:ext cx="12759047" cy="3162287"/>
            <a:chOff x="5103801" y="2790037"/>
            <a:chExt cx="6048395" cy="1413766"/>
          </a:xfrm>
        </p:grpSpPr>
        <p:sp>
          <p:nvSpPr>
            <p:cNvPr id="1208" name="Google Shape;1208;p114"/>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protected void doDelete(HttpServletRequest request, HttpServletResponse response) throws ServletException, IOException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 TODO Auto-generated method stub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1209" name="Google Shape;1209;p114"/>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14"/>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1" name="Google Shape;1211;p11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WishlistController.java: Implementation of Servlet for Wishlist </a:t>
            </a:r>
            <a:endParaRPr/>
          </a:p>
        </p:txBody>
      </p:sp>
      <p:sp>
        <p:nvSpPr>
          <p:cNvPr id="1212" name="Google Shape;1212;p114"/>
          <p:cNvSpPr/>
          <p:nvPr/>
        </p:nvSpPr>
        <p:spPr>
          <a:xfrm>
            <a:off x="2056838" y="1583603"/>
            <a:ext cx="12175307" cy="109036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doDelete - Deletes an existing  Wishlist in the database by taking the Wishlist id of Wishlist in HttpRequest and sending HttpResponse as JSON for success/failure cases.</a:t>
            </a:r>
            <a:endParaRPr sz="1400" b="0" i="0" u="none" strike="noStrike" cap="none">
              <a:solidFill>
                <a:srgbClr val="000000"/>
              </a:solidFill>
              <a:latin typeface="Arial"/>
              <a:ea typeface="Arial"/>
              <a:cs typeface="Arial"/>
              <a:sym typeface="Arial"/>
            </a:endParaRPr>
          </a:p>
        </p:txBody>
      </p:sp>
      <p:pic>
        <p:nvPicPr>
          <p:cNvPr id="1213" name="Google Shape;1213;p114"/>
          <p:cNvPicPr preferRelativeResize="0"/>
          <p:nvPr/>
        </p:nvPicPr>
        <p:blipFill rotWithShape="1">
          <a:blip r:embed="rId3">
            <a:alphaModFix/>
          </a:blip>
          <a:srcRect t="6807" b="6798"/>
          <a:stretch/>
        </p:blipFill>
        <p:spPr>
          <a:xfrm>
            <a:off x="656653" y="901295"/>
            <a:ext cx="15465200" cy="91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body" idx="1"/>
          </p:nvPr>
        </p:nvSpPr>
        <p:spPr>
          <a:xfrm>
            <a:off x="7963922" y="4273826"/>
            <a:ext cx="7918958" cy="153093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1000"/>
              </a:spcBef>
              <a:spcAft>
                <a:spcPts val="0"/>
              </a:spcAft>
              <a:buClr>
                <a:srgbClr val="3F3F3F"/>
              </a:buClr>
              <a:buSzPts val="1100"/>
              <a:buNone/>
            </a:pPr>
            <a:r>
              <a:rPr lang="en-US" dirty="0"/>
              <a:t>Write Test Cases for Backend using JUnit</a:t>
            </a:r>
          </a:p>
        </p:txBody>
      </p:sp>
    </p:spTree>
    <p:extLst>
      <p:ext uri="{BB962C8B-B14F-4D97-AF65-F5344CB8AC3E}">
        <p14:creationId xmlns:p14="http://schemas.microsoft.com/office/powerpoint/2010/main" val="1257858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1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000"/>
              </a:spcBef>
              <a:spcAft>
                <a:spcPts val="0"/>
              </a:spcAft>
              <a:buClr>
                <a:srgbClr val="3F3F3F"/>
              </a:buClr>
              <a:buSzPts val="1100"/>
              <a:buNone/>
            </a:pPr>
            <a:r>
              <a:rPr lang="en-US"/>
              <a:t>Unit Testing with JUnit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4"/>
          <p:cNvSpPr txBox="1">
            <a:spLocks noGrp="1"/>
          </p:cNvSpPr>
          <p:nvPr>
            <p:ph type="body" idx="1"/>
          </p:nvPr>
        </p:nvSpPr>
        <p:spPr>
          <a:xfrm>
            <a:off x="2285227" y="1631926"/>
            <a:ext cx="11722867" cy="836630"/>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Bob needs to develop the design Pattern DAO in a generic manner. So, Bob brainstorms a bit and finds a solution.  </a:t>
            </a:r>
            <a:endParaRPr>
              <a:solidFill>
                <a:srgbClr val="3F3F3F"/>
              </a:solidFill>
            </a:endParaRPr>
          </a:p>
        </p:txBody>
      </p:sp>
      <p:sp>
        <p:nvSpPr>
          <p:cNvPr id="459" name="Google Shape;459;p44"/>
          <p:cNvSpPr/>
          <p:nvPr/>
        </p:nvSpPr>
        <p:spPr>
          <a:xfrm>
            <a:off x="2535382" y="2888361"/>
            <a:ext cx="5592618" cy="1524000"/>
          </a:xfrm>
          <a:prstGeom prst="wedgeRoundRectCallout">
            <a:avLst>
              <a:gd name="adj1" fmla="val 61051"/>
              <a:gd name="adj2" fmla="val -20182"/>
              <a:gd name="adj3" fmla="val 16667"/>
            </a:avLst>
          </a:prstGeom>
          <a:solidFill>
            <a:srgbClr val="F9DEC9"/>
          </a:solidFill>
          <a:ln w="254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Let me use Java, OOPS, and JDBC to develop the design Pattern DAO in a generic manner.</a:t>
            </a:r>
            <a:endParaRPr sz="2200" b="0" i="0" u="none" strike="noStrike" cap="none">
              <a:solidFill>
                <a:srgbClr val="3F3F3F"/>
              </a:solidFill>
              <a:latin typeface="Open Sans"/>
              <a:ea typeface="Open Sans"/>
              <a:cs typeface="Open Sans"/>
              <a:sym typeface="Open Sans"/>
            </a:endParaRPr>
          </a:p>
        </p:txBody>
      </p:sp>
      <p:pic>
        <p:nvPicPr>
          <p:cNvPr id="460" name="Google Shape;460;p44"/>
          <p:cNvPicPr preferRelativeResize="0"/>
          <p:nvPr/>
        </p:nvPicPr>
        <p:blipFill rotWithShape="1">
          <a:blip r:embed="rId3">
            <a:alphaModFix/>
          </a:blip>
          <a:srcRect/>
          <a:stretch/>
        </p:blipFill>
        <p:spPr>
          <a:xfrm>
            <a:off x="8840648" y="2660914"/>
            <a:ext cx="1603253" cy="4402537"/>
          </a:xfrm>
          <a:prstGeom prst="rect">
            <a:avLst/>
          </a:prstGeom>
          <a:noFill/>
          <a:ln>
            <a:noFill/>
          </a:ln>
        </p:spPr>
      </p:pic>
      <p:sp>
        <p:nvSpPr>
          <p:cNvPr id="461" name="Google Shape;461;p44"/>
          <p:cNvSpPr txBox="1"/>
          <p:nvPr/>
        </p:nvSpPr>
        <p:spPr>
          <a:xfrm>
            <a:off x="1479550" y="7255809"/>
            <a:ext cx="13296900" cy="991285"/>
          </a:xfrm>
          <a:prstGeom prst="rect">
            <a:avLst/>
          </a:prstGeom>
          <a:noFill/>
          <a:ln>
            <a:noFill/>
          </a:ln>
        </p:spPr>
        <p:txBody>
          <a:bodyPr spcFirstLastPara="1" wrap="square" lIns="91425" tIns="0" rIns="91425" bIns="0" anchor="t" anchorCtr="0">
            <a:norm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 this lesson, we will implement CRUD Operations with JDBC for our various models using Servlets for HTTP Request Response and help Bob to complete his task effectively and quickly.</a:t>
            </a:r>
            <a:endParaRPr sz="2200" b="0" i="0" u="none" strike="noStrike" cap="none">
              <a:solidFill>
                <a:srgbClr val="3F3F3F"/>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1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Add JUnit Dependency for Unit Testing</a:t>
            </a:r>
            <a:endParaRPr/>
          </a:p>
        </p:txBody>
      </p:sp>
      <p:grpSp>
        <p:nvGrpSpPr>
          <p:cNvPr id="1225" name="Google Shape;1225;p116"/>
          <p:cNvGrpSpPr/>
          <p:nvPr/>
        </p:nvGrpSpPr>
        <p:grpSpPr>
          <a:xfrm>
            <a:off x="1767947" y="3358468"/>
            <a:ext cx="12759047" cy="3704245"/>
            <a:chOff x="5103801" y="2790037"/>
            <a:chExt cx="6048395" cy="1413766"/>
          </a:xfrm>
        </p:grpSpPr>
        <p:sp>
          <p:nvSpPr>
            <p:cNvPr id="1226" name="Google Shape;1226;p116"/>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&lt;dependency&gt;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&lt;groupId&gt;org.junit.jupiter&lt;/groupId&gt;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&lt;artifactId&gt;junit-jupiter-engine&lt;/artifactId&gt;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&lt;version&gt;5.8.1&lt;/version&gt;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&lt;scope&gt;test&lt;/scope&gt;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&lt;/dependency&gt;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p:txBody>
        </p:sp>
        <p:sp>
          <p:nvSpPr>
            <p:cNvPr id="1227" name="Google Shape;1227;p116"/>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16"/>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9" name="Google Shape;1229;p116"/>
          <p:cNvSpPr/>
          <p:nvPr/>
        </p:nvSpPr>
        <p:spPr>
          <a:xfrm>
            <a:off x="2783874" y="1733965"/>
            <a:ext cx="1072719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the Maven project, open the pom.xml file and add the dependency for JUnit Library. Find it on mvnrepository.com.</a:t>
            </a:r>
            <a:endParaRPr sz="2200" b="0" i="0" u="none" strike="noStrike" cap="none">
              <a:solidFill>
                <a:srgbClr val="3F3F3F"/>
              </a:solidFill>
              <a:latin typeface="Open Sans"/>
              <a:ea typeface="Open Sans"/>
              <a:cs typeface="Open Sans"/>
              <a:sym typeface="Open Sans"/>
            </a:endParaRPr>
          </a:p>
        </p:txBody>
      </p:sp>
      <p:sp>
        <p:nvSpPr>
          <p:cNvPr id="1230" name="Google Shape;1230;p116"/>
          <p:cNvSpPr/>
          <p:nvPr/>
        </p:nvSpPr>
        <p:spPr>
          <a:xfrm>
            <a:off x="1758976" y="4364992"/>
            <a:ext cx="8196499" cy="1397706"/>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1231" name="Google Shape;1231;p116"/>
          <p:cNvSpPr/>
          <p:nvPr/>
        </p:nvSpPr>
        <p:spPr>
          <a:xfrm>
            <a:off x="10855475" y="4506375"/>
            <a:ext cx="3971424" cy="12563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library uses JUnit Jupiter APIs for the test cases to be implemented.</a:t>
            </a:r>
            <a:endParaRPr sz="2000" b="0" i="0" u="none" strike="noStrike" cap="none">
              <a:solidFill>
                <a:srgbClr val="3F3F3F"/>
              </a:solidFill>
              <a:latin typeface="Open Sans"/>
              <a:ea typeface="Open Sans"/>
              <a:cs typeface="Open Sans"/>
              <a:sym typeface="Open Sans"/>
            </a:endParaRPr>
          </a:p>
        </p:txBody>
      </p:sp>
      <p:cxnSp>
        <p:nvCxnSpPr>
          <p:cNvPr id="1232" name="Google Shape;1232;p116"/>
          <p:cNvCxnSpPr/>
          <p:nvPr/>
        </p:nvCxnSpPr>
        <p:spPr>
          <a:xfrm>
            <a:off x="9955475" y="5105257"/>
            <a:ext cx="900000" cy="0"/>
          </a:xfrm>
          <a:prstGeom prst="straightConnector1">
            <a:avLst/>
          </a:prstGeom>
          <a:noFill/>
          <a:ln w="19050" cap="flat" cmpd="sng">
            <a:solidFill>
              <a:srgbClr val="FF0000"/>
            </a:solidFill>
            <a:prstDash val="solid"/>
            <a:round/>
            <a:headEnd type="none" w="sm" len="sm"/>
            <a:tailEnd type="triangle" w="lg" len="lg"/>
          </a:ln>
        </p:spPr>
      </p:cxnSp>
      <p:pic>
        <p:nvPicPr>
          <p:cNvPr id="1233" name="Google Shape;1233;p116"/>
          <p:cNvPicPr preferRelativeResize="0"/>
          <p:nvPr/>
        </p:nvPicPr>
        <p:blipFill rotWithShape="1">
          <a:blip r:embed="rId3">
            <a:alphaModFix/>
          </a:blip>
          <a:srcRect t="6807" b="6798"/>
          <a:stretch/>
        </p:blipFill>
        <p:spPr>
          <a:xfrm>
            <a:off x="3247051" y="901295"/>
            <a:ext cx="10284404" cy="91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Write various Unit Test Cases</a:t>
            </a:r>
            <a:endParaRPr/>
          </a:p>
        </p:txBody>
      </p:sp>
      <p:grpSp>
        <p:nvGrpSpPr>
          <p:cNvPr id="1240" name="Google Shape;1240;p117"/>
          <p:cNvGrpSpPr/>
          <p:nvPr/>
        </p:nvGrpSpPr>
        <p:grpSpPr>
          <a:xfrm>
            <a:off x="2347034" y="2989183"/>
            <a:ext cx="11599134" cy="5138057"/>
            <a:chOff x="5103801" y="2790037"/>
            <a:chExt cx="6048395" cy="1413766"/>
          </a:xfrm>
        </p:grpSpPr>
        <p:sp>
          <p:nvSpPr>
            <p:cNvPr id="1241" name="Google Shape;1241;p117"/>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93C47D"/>
                  </a:solidFill>
                  <a:latin typeface="Courier New"/>
                  <a:ea typeface="Courier New"/>
                  <a:cs typeface="Courier New"/>
                  <a:sym typeface="Courier New"/>
                </a:rPr>
                <a:t>public</a:t>
              </a:r>
              <a:r>
                <a:rPr lang="en-US" sz="2000" b="1" i="0" u="none" strike="noStrike" cap="none">
                  <a:solidFill>
                    <a:schemeClr val="lt1"/>
                  </a:solidFill>
                  <a:latin typeface="Courier New"/>
                  <a:ea typeface="Courier New"/>
                  <a:cs typeface="Courier New"/>
                  <a:sym typeface="Courier New"/>
                </a:rPr>
                <a:t> class AppTest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000"/>
                <a:buFont typeface="Arial"/>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1" u="none" strike="noStrike" cap="none">
                  <a:solidFill>
                    <a:schemeClr val="lt1"/>
                  </a:solidFill>
                  <a:latin typeface="Courier New"/>
                  <a:ea typeface="Courier New"/>
                  <a:cs typeface="Courier New"/>
                  <a:sym typeface="Courier New"/>
                </a:rPr>
                <a:t>@Test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void testAdminLogin()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AdminsDAO dao = new AdminsDAO();</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Admins admin = new Admins();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admin.setEmail("test-admin@example.com");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admin.setPassword("test-password");</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dao.login(admin);</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1" u="none" strike="noStrike" cap="none">
                  <a:solidFill>
                    <a:schemeClr val="lt1"/>
                  </a:solidFill>
                  <a:latin typeface="Courier New"/>
                  <a:ea typeface="Courier New"/>
                  <a:cs typeface="Courier New"/>
                  <a:sym typeface="Courier New"/>
                </a:rPr>
                <a:t>assertTrue</a:t>
              </a:r>
              <a:r>
                <a:rPr lang="en-US" sz="2000" b="1" i="0" u="none" strike="noStrike" cap="none">
                  <a:solidFill>
                    <a:schemeClr val="lt1"/>
                  </a:solidFill>
                  <a:latin typeface="Courier New"/>
                  <a:ea typeface="Courier New"/>
                  <a:cs typeface="Courier New"/>
                  <a:sym typeface="Courier New"/>
                </a:rPr>
                <a:t>("Login Issue", !admin.getFullName().isEmpty());</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2000" b="1" i="0" u="none" strike="noStrike" cap="none">
                <a:solidFill>
                  <a:schemeClr val="lt1"/>
                </a:solidFill>
                <a:latin typeface="Courier New"/>
                <a:ea typeface="Courier New"/>
                <a:cs typeface="Courier New"/>
                <a:sym typeface="Courier New"/>
              </a:endParaRPr>
            </a:p>
          </p:txBody>
        </p:sp>
        <p:sp>
          <p:nvSpPr>
            <p:cNvPr id="1242" name="Google Shape;1242;p117"/>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17"/>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4" name="Google Shape;1244;p117"/>
          <p:cNvSpPr/>
          <p:nvPr/>
        </p:nvSpPr>
        <p:spPr>
          <a:xfrm>
            <a:off x="1962684" y="1702842"/>
            <a:ext cx="123306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Create a file in the test package by the name of AppTest.java and write various test cases for the scenarios.</a:t>
            </a:r>
            <a:endParaRPr sz="1400" b="0" i="0" u="none" strike="noStrike" cap="none">
              <a:solidFill>
                <a:srgbClr val="000000"/>
              </a:solidFill>
              <a:latin typeface="Arial"/>
              <a:ea typeface="Arial"/>
              <a:cs typeface="Arial"/>
              <a:sym typeface="Arial"/>
            </a:endParaRPr>
          </a:p>
        </p:txBody>
      </p:sp>
      <p:pic>
        <p:nvPicPr>
          <p:cNvPr id="1245" name="Google Shape;1245;p117"/>
          <p:cNvPicPr preferRelativeResize="0"/>
          <p:nvPr/>
        </p:nvPicPr>
        <p:blipFill rotWithShape="1">
          <a:blip r:embed="rId3">
            <a:alphaModFix/>
          </a:blip>
          <a:srcRect t="6807" b="6798"/>
          <a:stretch/>
        </p:blipFill>
        <p:spPr>
          <a:xfrm>
            <a:off x="4574372" y="901295"/>
            <a:ext cx="7405831" cy="91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1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Write various Unit Test Cases</a:t>
            </a:r>
            <a:endParaRPr/>
          </a:p>
        </p:txBody>
      </p:sp>
      <p:grpSp>
        <p:nvGrpSpPr>
          <p:cNvPr id="1252" name="Google Shape;1252;p118"/>
          <p:cNvGrpSpPr/>
          <p:nvPr/>
        </p:nvGrpSpPr>
        <p:grpSpPr>
          <a:xfrm>
            <a:off x="2336929" y="2996135"/>
            <a:ext cx="11599134" cy="4930351"/>
            <a:chOff x="5103801" y="2790037"/>
            <a:chExt cx="6048395" cy="1413766"/>
          </a:xfrm>
        </p:grpSpPr>
        <p:sp>
          <p:nvSpPr>
            <p:cNvPr id="1253" name="Google Shape;1253;p118"/>
            <p:cNvSpPr/>
            <p:nvPr/>
          </p:nvSpPr>
          <p:spPr>
            <a:xfrm>
              <a:off x="5116778" y="2853938"/>
              <a:ext cx="6022442" cy="134259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1" u="none" strike="noStrike" cap="none">
                  <a:solidFill>
                    <a:schemeClr val="lt1"/>
                  </a:solidFill>
                  <a:latin typeface="Courier New"/>
                  <a:ea typeface="Courier New"/>
                  <a:cs typeface="Courier New"/>
                  <a:sym typeface="Courier New"/>
                </a:rPr>
                <a:t>@Test</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public void testUserLogin()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UsersDAO dao = new UsersDAO();</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 user = new Users();</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user.setEmail("test-user@example.com");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user.setPassword("test-password");</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dao.login(user);</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r>
                <a:rPr lang="en-US" sz="2000" b="1" i="1" u="none" strike="noStrike" cap="none">
                  <a:solidFill>
                    <a:schemeClr val="lt1"/>
                  </a:solidFill>
                  <a:latin typeface="Courier New"/>
                  <a:ea typeface="Courier New"/>
                  <a:cs typeface="Courier New"/>
                  <a:sym typeface="Courier New"/>
                </a:rPr>
                <a:t>assertTrue</a:t>
              </a:r>
              <a:r>
                <a:rPr lang="en-US" sz="2000" b="1" i="0" u="none" strike="noStrike" cap="none">
                  <a:solidFill>
                    <a:schemeClr val="lt1"/>
                  </a:solidFill>
                  <a:latin typeface="Courier New"/>
                  <a:ea typeface="Courier New"/>
                  <a:cs typeface="Courier New"/>
                  <a:sym typeface="Courier New"/>
                </a:rPr>
                <a:t>("Login Issue", !user.getFullName().isEmpty());</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chemeClr val="lt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
          <p:nvSpPr>
            <p:cNvPr id="1254" name="Google Shape;1254;p118"/>
            <p:cNvSpPr/>
            <p:nvPr/>
          </p:nvSpPr>
          <p:spPr>
            <a:xfrm>
              <a:off x="5103801" y="2790037"/>
              <a:ext cx="6048395" cy="75475"/>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18"/>
            <p:cNvSpPr/>
            <p:nvPr/>
          </p:nvSpPr>
          <p:spPr>
            <a:xfrm>
              <a:off x="5103801" y="4174007"/>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6" name="Google Shape;1256;p118"/>
          <p:cNvSpPr/>
          <p:nvPr/>
        </p:nvSpPr>
        <p:spPr>
          <a:xfrm>
            <a:off x="1976735" y="1750545"/>
            <a:ext cx="123306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Sample test cases to test the login flow are implemented already.</a:t>
            </a:r>
            <a:endParaRPr sz="2200" b="0" i="0" u="none" strike="noStrike" cap="none">
              <a:solidFill>
                <a:srgbClr val="3F3F3F"/>
              </a:solidFill>
              <a:latin typeface="Open Sans"/>
              <a:ea typeface="Open Sans"/>
              <a:cs typeface="Open Sans"/>
              <a:sym typeface="Open Sans"/>
            </a:endParaRPr>
          </a:p>
        </p:txBody>
      </p:sp>
      <p:pic>
        <p:nvPicPr>
          <p:cNvPr id="1257" name="Google Shape;1257;p118"/>
          <p:cNvPicPr preferRelativeResize="0"/>
          <p:nvPr/>
        </p:nvPicPr>
        <p:blipFill rotWithShape="1">
          <a:blip r:embed="rId3">
            <a:alphaModFix/>
          </a:blip>
          <a:srcRect t="6807" b="6798"/>
          <a:stretch/>
        </p:blipFill>
        <p:spPr>
          <a:xfrm>
            <a:off x="4574372" y="901295"/>
            <a:ext cx="7405831" cy="91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19"/>
          <p:cNvSpPr txBox="1">
            <a:spLocks noGrp="1"/>
          </p:cNvSpPr>
          <p:nvPr>
            <p:ph type="body" idx="1"/>
          </p:nvPr>
        </p:nvSpPr>
        <p:spPr>
          <a:xfrm>
            <a:off x="1432121" y="2027677"/>
            <a:ext cx="8850214" cy="5862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a:solidFill>
                  <a:srgbClr val="3F3F3F"/>
                </a:solidFill>
              </a:rPr>
              <a:t>Various servlets as controllers are created to process request and response using DAO to perform CRUD operations for the frontend admin and backend end user. </a:t>
            </a:r>
            <a:endParaRPr>
              <a:solidFill>
                <a:srgbClr val="3F3F3F"/>
              </a:solidFill>
            </a:endParaRPr>
          </a:p>
        </p:txBody>
      </p:sp>
      <p:sp>
        <p:nvSpPr>
          <p:cNvPr id="1263" name="Google Shape;1263;p119"/>
          <p:cNvSpPr txBox="1">
            <a:spLocks noGrp="1"/>
          </p:cNvSpPr>
          <p:nvPr>
            <p:ph type="body" idx="2"/>
          </p:nvPr>
        </p:nvSpPr>
        <p:spPr>
          <a:xfrm>
            <a:off x="1432121" y="3468024"/>
            <a:ext cx="8850214" cy="5862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dirty="0" err="1">
                <a:solidFill>
                  <a:srgbClr val="3F3F3F"/>
                </a:solidFill>
              </a:rPr>
              <a:t>doGet</a:t>
            </a:r>
            <a:r>
              <a:rPr lang="en-US" dirty="0">
                <a:solidFill>
                  <a:srgbClr val="3F3F3F"/>
                </a:solidFill>
              </a:rPr>
              <a:t>, </a:t>
            </a:r>
            <a:r>
              <a:rPr lang="en-US" dirty="0" err="1">
                <a:solidFill>
                  <a:srgbClr val="3F3F3F"/>
                </a:solidFill>
              </a:rPr>
              <a:t>doPost</a:t>
            </a:r>
            <a:r>
              <a:rPr lang="en-US" dirty="0">
                <a:solidFill>
                  <a:srgbClr val="3F3F3F"/>
                </a:solidFill>
              </a:rPr>
              <a:t>, </a:t>
            </a:r>
            <a:r>
              <a:rPr lang="en-US" dirty="0" err="1">
                <a:solidFill>
                  <a:srgbClr val="3F3F3F"/>
                </a:solidFill>
              </a:rPr>
              <a:t>doPut</a:t>
            </a:r>
            <a:r>
              <a:rPr lang="en-US" dirty="0">
                <a:solidFill>
                  <a:srgbClr val="3F3F3F"/>
                </a:solidFill>
              </a:rPr>
              <a:t>, and </a:t>
            </a:r>
            <a:r>
              <a:rPr lang="en-US" dirty="0" err="1">
                <a:solidFill>
                  <a:srgbClr val="3F3F3F"/>
                </a:solidFill>
              </a:rPr>
              <a:t>doDelete</a:t>
            </a:r>
            <a:r>
              <a:rPr lang="en-US" dirty="0">
                <a:solidFill>
                  <a:srgbClr val="3F3F3F"/>
                </a:solidFill>
              </a:rPr>
              <a:t> methods are implemented in servlets to perform CRUD operations using DAO.</a:t>
            </a:r>
            <a:endParaRPr dirty="0">
              <a:solidFill>
                <a:srgbClr val="3F3F3F"/>
              </a:solidFill>
            </a:endParaRPr>
          </a:p>
        </p:txBody>
      </p:sp>
      <p:sp>
        <p:nvSpPr>
          <p:cNvPr id="1264" name="Google Shape;1264;p119"/>
          <p:cNvSpPr txBox="1">
            <a:spLocks noGrp="1"/>
          </p:cNvSpPr>
          <p:nvPr>
            <p:ph type="body" idx="3"/>
          </p:nvPr>
        </p:nvSpPr>
        <p:spPr>
          <a:xfrm>
            <a:off x="1432121" y="4622621"/>
            <a:ext cx="8850214" cy="5862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dirty="0">
                <a:solidFill>
                  <a:srgbClr val="3F3F3F"/>
                </a:solidFill>
              </a:rPr>
              <a:t>CRUD operations are implemented for various models in accordance with the requests in servlets.</a:t>
            </a:r>
            <a:endParaRPr dirty="0">
              <a:solidFill>
                <a:srgbClr val="3F3F3F"/>
              </a:solidFill>
            </a:endParaRPr>
          </a:p>
        </p:txBody>
      </p:sp>
      <p:sp>
        <p:nvSpPr>
          <p:cNvPr id="1265" name="Google Shape;1265;p119"/>
          <p:cNvSpPr txBox="1">
            <a:spLocks noGrp="1"/>
          </p:cNvSpPr>
          <p:nvPr>
            <p:ph type="body" idx="4"/>
          </p:nvPr>
        </p:nvSpPr>
        <p:spPr>
          <a:xfrm>
            <a:off x="1432121" y="5853419"/>
            <a:ext cx="8850300" cy="5862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dirty="0">
                <a:solidFill>
                  <a:srgbClr val="3F3F3F"/>
                </a:solidFill>
              </a:rPr>
              <a:t>Working with JSON Response is tested using Google GSON.</a:t>
            </a:r>
            <a:endParaRPr dirty="0">
              <a:solidFill>
                <a:srgbClr val="3F3F3F"/>
              </a:solidFill>
            </a:endParaRPr>
          </a:p>
        </p:txBody>
      </p:sp>
      <p:pic>
        <p:nvPicPr>
          <p:cNvPr id="1266" name="Google Shape;1266;p119"/>
          <p:cNvPicPr preferRelativeResize="0"/>
          <p:nvPr/>
        </p:nvPicPr>
        <p:blipFill rotWithShape="1">
          <a:blip r:embed="rId3">
            <a:alphaModFix/>
          </a:blip>
          <a:srcRect/>
          <a:stretch/>
        </p:blipFill>
        <p:spPr>
          <a:xfrm>
            <a:off x="938213" y="3541071"/>
            <a:ext cx="457200" cy="457200"/>
          </a:xfrm>
          <a:prstGeom prst="rect">
            <a:avLst/>
          </a:prstGeom>
          <a:noFill/>
          <a:ln>
            <a:noFill/>
          </a:ln>
        </p:spPr>
      </p:pic>
      <p:pic>
        <p:nvPicPr>
          <p:cNvPr id="1267" name="Google Shape;1267;p119"/>
          <p:cNvPicPr preferRelativeResize="0"/>
          <p:nvPr/>
        </p:nvPicPr>
        <p:blipFill rotWithShape="1">
          <a:blip r:embed="rId3">
            <a:alphaModFix/>
          </a:blip>
          <a:srcRect/>
          <a:stretch/>
        </p:blipFill>
        <p:spPr>
          <a:xfrm>
            <a:off x="938213" y="4714414"/>
            <a:ext cx="457200" cy="457200"/>
          </a:xfrm>
          <a:prstGeom prst="rect">
            <a:avLst/>
          </a:prstGeom>
          <a:noFill/>
          <a:ln>
            <a:noFill/>
          </a:ln>
        </p:spPr>
      </p:pic>
      <p:pic>
        <p:nvPicPr>
          <p:cNvPr id="1268" name="Google Shape;1268;p119"/>
          <p:cNvPicPr preferRelativeResize="0"/>
          <p:nvPr/>
        </p:nvPicPr>
        <p:blipFill rotWithShape="1">
          <a:blip r:embed="rId3">
            <a:alphaModFix/>
          </a:blip>
          <a:srcRect/>
          <a:stretch/>
        </p:blipFill>
        <p:spPr>
          <a:xfrm>
            <a:off x="956388" y="5887757"/>
            <a:ext cx="457200" cy="457200"/>
          </a:xfrm>
          <a:prstGeom prst="rect">
            <a:avLst/>
          </a:prstGeom>
          <a:noFill/>
          <a:ln>
            <a:noFill/>
          </a:ln>
        </p:spPr>
      </p:pic>
      <p:pic>
        <p:nvPicPr>
          <p:cNvPr id="1269" name="Google Shape;1269;p119"/>
          <p:cNvPicPr preferRelativeResize="0"/>
          <p:nvPr/>
        </p:nvPicPr>
        <p:blipFill rotWithShape="1">
          <a:blip r:embed="rId3">
            <a:alphaModFix/>
          </a:blip>
          <a:srcRect/>
          <a:stretch/>
        </p:blipFill>
        <p:spPr>
          <a:xfrm>
            <a:off x="956388" y="2101028"/>
            <a:ext cx="457200" cy="457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of the following HTTP Method is overridden in Servlet to update the data?</a:t>
            </a:r>
            <a:endParaRPr/>
          </a:p>
        </p:txBody>
      </p:sp>
      <p:sp>
        <p:nvSpPr>
          <p:cNvPr id="1279" name="Google Shape;1279;p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
        <p:nvSpPr>
          <p:cNvPr id="1280" name="Google Shape;1280;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doUpdate</a:t>
            </a:r>
            <a:endParaRPr/>
          </a:p>
        </p:txBody>
      </p:sp>
      <p:sp>
        <p:nvSpPr>
          <p:cNvPr id="1281" name="Google Shape;1281;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doGet</a:t>
            </a:r>
            <a:endParaRPr/>
          </a:p>
        </p:txBody>
      </p:sp>
      <p:sp>
        <p:nvSpPr>
          <p:cNvPr id="1282" name="Google Shape;1282;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doPost</a:t>
            </a:r>
            <a:endParaRPr/>
          </a:p>
        </p:txBody>
      </p:sp>
      <p:sp>
        <p:nvSpPr>
          <p:cNvPr id="1283" name="Google Shape;128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doPut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In order to update record, use doPut HTTP method in Servlet as a handler.</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289" name="Google Shape;1289;p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1290" name="Google Shape;1290;p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of the following HTTP Method is overridden in Servlet to update the data?</a:t>
            </a:r>
            <a:endParaRPr/>
          </a:p>
        </p:txBody>
      </p:sp>
      <p:sp>
        <p:nvSpPr>
          <p:cNvPr id="1291" name="Google Shape;1291;p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doPut</a:t>
            </a:r>
            <a:endParaRPr/>
          </a:p>
        </p:txBody>
      </p:sp>
      <p:sp>
        <p:nvSpPr>
          <p:cNvPr id="1292" name="Google Shape;1292;p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doUpdate</a:t>
            </a:r>
            <a:endParaRPr/>
          </a:p>
        </p:txBody>
      </p:sp>
      <p:sp>
        <p:nvSpPr>
          <p:cNvPr id="1293" name="Google Shape;1293;p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doGet</a:t>
            </a:r>
            <a:endParaRPr/>
          </a:p>
        </p:txBody>
      </p:sp>
      <p:sp>
        <p:nvSpPr>
          <p:cNvPr id="1294" name="Google Shape;1294;p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doPost</a:t>
            </a:r>
            <a:endParaRPr/>
          </a:p>
        </p:txBody>
      </p:sp>
      <p:sp>
        <p:nvSpPr>
          <p:cNvPr id="1295" name="Google Shape;1295;p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Where is servlet mapping declared?</a:t>
            </a:r>
            <a:endParaRPr/>
          </a:p>
        </p:txBody>
      </p:sp>
      <p:sp>
        <p:nvSpPr>
          <p:cNvPr id="1301" name="Google Shape;1301;p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
        <p:nvSpPr>
          <p:cNvPr id="1302" name="Google Shape;1302;p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no need to declare</a:t>
            </a:r>
            <a:endParaRPr/>
          </a:p>
        </p:txBody>
      </p:sp>
      <p:sp>
        <p:nvSpPr>
          <p:cNvPr id="1303" name="Google Shape;1303;p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pom.xml</a:t>
            </a:r>
            <a:endParaRPr/>
          </a:p>
        </p:txBody>
      </p:sp>
      <p:sp>
        <p:nvSpPr>
          <p:cNvPr id="1304" name="Google Shape;1304;p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index.html</a:t>
            </a:r>
            <a:endParaRPr/>
          </a:p>
        </p:txBody>
      </p:sp>
      <p:sp>
        <p:nvSpPr>
          <p:cNvPr id="1305" name="Google Shape;1305;p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web.xml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web.xml is the deployment descriptor that contains the Servlet Mapping.</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311" name="Google Shape;1311;p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1312" name="Google Shape;1312;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Where is servlet mapping declared?</a:t>
            </a:r>
            <a:endParaRPr/>
          </a:p>
        </p:txBody>
      </p:sp>
      <p:sp>
        <p:nvSpPr>
          <p:cNvPr id="1313" name="Google Shape;1313;p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web.xml</a:t>
            </a:r>
            <a:endParaRPr/>
          </a:p>
        </p:txBody>
      </p:sp>
      <p:sp>
        <p:nvSpPr>
          <p:cNvPr id="1314" name="Google Shape;1314;p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no need to declare</a:t>
            </a:r>
            <a:endParaRPr/>
          </a:p>
        </p:txBody>
      </p:sp>
      <p:sp>
        <p:nvSpPr>
          <p:cNvPr id="1315" name="Google Shape;1315;p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pom.xml</a:t>
            </a:r>
            <a:endParaRPr/>
          </a:p>
        </p:txBody>
      </p:sp>
      <p:sp>
        <p:nvSpPr>
          <p:cNvPr id="1316" name="Google Shape;1316;p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index.html</a:t>
            </a:r>
            <a:endParaRPr/>
          </a:p>
        </p:txBody>
      </p:sp>
      <p:sp>
        <p:nvSpPr>
          <p:cNvPr id="1317" name="Google Shape;1317;p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method on HttpRequest is used to read data from client?</a:t>
            </a:r>
            <a:endParaRPr/>
          </a:p>
        </p:txBody>
      </p:sp>
      <p:sp>
        <p:nvSpPr>
          <p:cNvPr id="1323" name="Google Shape;1323;p1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
        <p:nvSpPr>
          <p:cNvPr id="1324" name="Google Shape;1324;p1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getPostParameter</a:t>
            </a:r>
            <a:endParaRPr/>
          </a:p>
        </p:txBody>
      </p:sp>
      <p:sp>
        <p:nvSpPr>
          <p:cNvPr id="1325" name="Google Shape;1325;p1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getParameter</a:t>
            </a:r>
            <a:endParaRPr/>
          </a:p>
        </p:txBody>
      </p:sp>
      <p:sp>
        <p:nvSpPr>
          <p:cNvPr id="1326" name="Google Shape;1326;p1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getData</a:t>
            </a:r>
            <a:endParaRPr/>
          </a:p>
        </p:txBody>
      </p:sp>
      <p:sp>
        <p:nvSpPr>
          <p:cNvPr id="1327" name="Google Shape;1327;p1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getAttribute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
          <p:cNvSpPr txBox="1">
            <a:spLocks noGrp="1"/>
          </p:cNvSpPr>
          <p:nvPr>
            <p:ph type="body" idx="1"/>
          </p:nvPr>
        </p:nvSpPr>
        <p:spPr>
          <a:xfrm>
            <a:off x="1470660" y="2531179"/>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Clr>
                <a:srgbClr val="3F3F3F"/>
              </a:buClr>
              <a:buSzPts val="1100"/>
              <a:buNone/>
            </a:pPr>
            <a:r>
              <a:rPr lang="en-US">
                <a:solidFill>
                  <a:srgbClr val="3F3F3F"/>
                </a:solidFill>
              </a:rPr>
              <a:t>Implement Servlets for HTTP Request Response</a:t>
            </a:r>
            <a:endParaRPr>
              <a:solidFill>
                <a:srgbClr val="3F3F3F"/>
              </a:solidFill>
            </a:endParaRPr>
          </a:p>
        </p:txBody>
      </p:sp>
      <p:sp>
        <p:nvSpPr>
          <p:cNvPr id="467" name="Google Shape;467;p6"/>
          <p:cNvSpPr txBox="1">
            <a:spLocks noGrp="1"/>
          </p:cNvSpPr>
          <p:nvPr>
            <p:ph type="body" idx="2"/>
          </p:nvPr>
        </p:nvSpPr>
        <p:spPr>
          <a:xfrm>
            <a:off x="1470660" y="3704522"/>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Clr>
                <a:srgbClr val="3F3F3F"/>
              </a:buClr>
              <a:buSzPts val="1100"/>
              <a:buNone/>
            </a:pPr>
            <a:r>
              <a:rPr lang="en-US">
                <a:solidFill>
                  <a:srgbClr val="3F3F3F"/>
                </a:solidFill>
              </a:rPr>
              <a:t>Connect with MySQL using JDBC </a:t>
            </a:r>
            <a:r>
              <a:rPr lang="en-US"/>
              <a:t>and</a:t>
            </a:r>
            <a:r>
              <a:rPr lang="en-US">
                <a:solidFill>
                  <a:srgbClr val="3F3F3F"/>
                </a:solidFill>
              </a:rPr>
              <a:t> DAO Classes in Servlets</a:t>
            </a:r>
            <a:endParaRPr>
              <a:solidFill>
                <a:srgbClr val="3F3F3F"/>
              </a:solidFill>
            </a:endParaRPr>
          </a:p>
        </p:txBody>
      </p:sp>
      <p:sp>
        <p:nvSpPr>
          <p:cNvPr id="468" name="Google Shape;468;p6"/>
          <p:cNvSpPr txBox="1">
            <a:spLocks noGrp="1"/>
          </p:cNvSpPr>
          <p:nvPr>
            <p:ph type="body" idx="3"/>
          </p:nvPr>
        </p:nvSpPr>
        <p:spPr>
          <a:xfrm>
            <a:off x="1470660" y="4950266"/>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200"/>
              <a:buNone/>
            </a:pPr>
            <a:r>
              <a:rPr lang="en-US">
                <a:solidFill>
                  <a:srgbClr val="3F3F3F"/>
                </a:solidFill>
              </a:rPr>
              <a:t>Create CRUD Operations for the Admin and End User in Servlet Request</a:t>
            </a:r>
            <a:endParaRPr>
              <a:solidFill>
                <a:srgbClr val="3F3F3F"/>
              </a:solidFill>
            </a:endParaRPr>
          </a:p>
        </p:txBody>
      </p:sp>
      <p:sp>
        <p:nvSpPr>
          <p:cNvPr id="469" name="Google Shape;469;p6"/>
          <p:cNvSpPr txBox="1">
            <a:spLocks noGrp="1"/>
          </p:cNvSpPr>
          <p:nvPr>
            <p:ph type="body" idx="4"/>
          </p:nvPr>
        </p:nvSpPr>
        <p:spPr>
          <a:xfrm>
            <a:off x="1470660" y="6166318"/>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200"/>
              <a:buNone/>
            </a:pPr>
            <a:r>
              <a:rPr lang="en-US">
                <a:solidFill>
                  <a:srgbClr val="3F3F3F"/>
                </a:solidFill>
              </a:rPr>
              <a:t>Send JSON Response for the Request from Servlet</a:t>
            </a:r>
            <a:endParaRPr>
              <a:solidFill>
                <a:srgbClr val="3F3F3F"/>
              </a:solidFill>
            </a:endParaRPr>
          </a:p>
        </p:txBody>
      </p:sp>
      <p:pic>
        <p:nvPicPr>
          <p:cNvPr id="470" name="Google Shape;470;p6"/>
          <p:cNvPicPr preferRelativeResize="0"/>
          <p:nvPr/>
        </p:nvPicPr>
        <p:blipFill rotWithShape="1">
          <a:blip r:embed="rId3">
            <a:alphaModFix/>
          </a:blip>
          <a:srcRect/>
          <a:stretch/>
        </p:blipFill>
        <p:spPr>
          <a:xfrm>
            <a:off x="938213" y="3703575"/>
            <a:ext cx="457200" cy="457200"/>
          </a:xfrm>
          <a:prstGeom prst="rect">
            <a:avLst/>
          </a:prstGeom>
          <a:noFill/>
          <a:ln>
            <a:noFill/>
          </a:ln>
        </p:spPr>
      </p:pic>
      <p:pic>
        <p:nvPicPr>
          <p:cNvPr id="471" name="Google Shape;471;p6"/>
          <p:cNvPicPr preferRelativeResize="0"/>
          <p:nvPr/>
        </p:nvPicPr>
        <p:blipFill rotWithShape="1">
          <a:blip r:embed="rId3">
            <a:alphaModFix/>
          </a:blip>
          <a:srcRect/>
          <a:stretch/>
        </p:blipFill>
        <p:spPr>
          <a:xfrm>
            <a:off x="938213" y="4876918"/>
            <a:ext cx="457200" cy="457200"/>
          </a:xfrm>
          <a:prstGeom prst="rect">
            <a:avLst/>
          </a:prstGeom>
          <a:noFill/>
          <a:ln>
            <a:noFill/>
          </a:ln>
        </p:spPr>
      </p:pic>
      <p:pic>
        <p:nvPicPr>
          <p:cNvPr id="472" name="Google Shape;472;p6"/>
          <p:cNvPicPr preferRelativeResize="0"/>
          <p:nvPr/>
        </p:nvPicPr>
        <p:blipFill rotWithShape="1">
          <a:blip r:embed="rId3">
            <a:alphaModFix/>
          </a:blip>
          <a:srcRect/>
          <a:stretch/>
        </p:blipFill>
        <p:spPr>
          <a:xfrm>
            <a:off x="956388" y="6050261"/>
            <a:ext cx="457200" cy="457200"/>
          </a:xfrm>
          <a:prstGeom prst="rect">
            <a:avLst/>
          </a:prstGeom>
          <a:noFill/>
          <a:ln>
            <a:noFill/>
          </a:ln>
        </p:spPr>
      </p:pic>
      <p:pic>
        <p:nvPicPr>
          <p:cNvPr id="473" name="Google Shape;473;p6"/>
          <p:cNvPicPr preferRelativeResize="0"/>
          <p:nvPr/>
        </p:nvPicPr>
        <p:blipFill rotWithShape="1">
          <a:blip r:embed="rId3">
            <a:alphaModFix/>
          </a:blip>
          <a:srcRect/>
          <a:stretch/>
        </p:blipFill>
        <p:spPr>
          <a:xfrm>
            <a:off x="956388" y="2530232"/>
            <a:ext cx="457200" cy="457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1"/>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We use request.getParameter(paramName) to read data in the Client Request over HTTP in Servlet.</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333" name="Google Shape;1333;p1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1334" name="Google Shape;1334;p1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Which method on HttpRequest is used to read data from client?</a:t>
            </a:r>
            <a:endParaRPr/>
          </a:p>
        </p:txBody>
      </p:sp>
      <p:sp>
        <p:nvSpPr>
          <p:cNvPr id="1335" name="Google Shape;1335;p1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getAttribute</a:t>
            </a:r>
            <a:endParaRPr/>
          </a:p>
        </p:txBody>
      </p:sp>
      <p:sp>
        <p:nvSpPr>
          <p:cNvPr id="1336" name="Google Shape;1336;p1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getPostParameter</a:t>
            </a:r>
            <a:endParaRPr>
              <a:solidFill>
                <a:srgbClr val="3F3F3F"/>
              </a:solidFill>
            </a:endParaRPr>
          </a:p>
        </p:txBody>
      </p:sp>
      <p:sp>
        <p:nvSpPr>
          <p:cNvPr id="1337" name="Google Shape;1337;p1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getParameter</a:t>
            </a:r>
            <a:endParaRPr/>
          </a:p>
        </p:txBody>
      </p:sp>
      <p:sp>
        <p:nvSpPr>
          <p:cNvPr id="1338" name="Google Shape;1338;p1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getData</a:t>
            </a:r>
            <a:endParaRPr/>
          </a:p>
        </p:txBody>
      </p:sp>
      <p:sp>
        <p:nvSpPr>
          <p:cNvPr id="1339" name="Google Shape;1339;p1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In order to send back the response from Servlet, which content type is set?</a:t>
            </a:r>
            <a:endParaRPr dirty="0"/>
          </a:p>
        </p:txBody>
      </p:sp>
      <p:sp>
        <p:nvSpPr>
          <p:cNvPr id="1345" name="Google Shape;1345;p1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
        <p:nvSpPr>
          <p:cNvPr id="1346" name="Google Shape;1346;p1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application/json</a:t>
            </a:r>
            <a:endParaRPr/>
          </a:p>
        </p:txBody>
      </p:sp>
      <p:sp>
        <p:nvSpPr>
          <p:cNvPr id="1347" name="Google Shape;1347;p1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text/json</a:t>
            </a:r>
            <a:endParaRPr/>
          </a:p>
        </p:txBody>
      </p:sp>
      <p:sp>
        <p:nvSpPr>
          <p:cNvPr id="1348" name="Google Shape;1348;p1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html/json</a:t>
            </a:r>
            <a:endParaRPr/>
          </a:p>
        </p:txBody>
      </p:sp>
      <p:sp>
        <p:nvSpPr>
          <p:cNvPr id="1349" name="Google Shape;1349;p1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application/html</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3"/>
          <p:cNvSpPr txBox="1">
            <a:spLocks noGrp="1"/>
          </p:cNvSpPr>
          <p:nvPr>
            <p:ph type="body" idx="1"/>
          </p:nvPr>
        </p:nvSpPr>
        <p:spPr>
          <a:xfrm>
            <a:off x="1063690" y="7620607"/>
            <a:ext cx="15192310"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In order to set JSON response type, you need to execute response.setContentType("application/json").</a:t>
            </a:r>
            <a:endParaRPr/>
          </a:p>
        </p:txBody>
      </p:sp>
      <p:sp>
        <p:nvSpPr>
          <p:cNvPr id="1355" name="Google Shape;1355;p1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1356" name="Google Shape;1356;p1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In order to send back the response from Servlet, which content type is set?</a:t>
            </a:r>
            <a:endParaRPr dirty="0"/>
          </a:p>
        </p:txBody>
      </p:sp>
      <p:sp>
        <p:nvSpPr>
          <p:cNvPr id="1357" name="Google Shape;1357;p1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application/html</a:t>
            </a:r>
            <a:endParaRPr/>
          </a:p>
        </p:txBody>
      </p:sp>
      <p:sp>
        <p:nvSpPr>
          <p:cNvPr id="1358" name="Google Shape;1358;p1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application/json</a:t>
            </a:r>
            <a:endParaRPr/>
          </a:p>
        </p:txBody>
      </p:sp>
      <p:sp>
        <p:nvSpPr>
          <p:cNvPr id="1359" name="Google Shape;1359;p1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text/json</a:t>
            </a:r>
            <a:endParaRPr/>
          </a:p>
        </p:txBody>
      </p:sp>
      <p:sp>
        <p:nvSpPr>
          <p:cNvPr id="1360" name="Google Shape;1360;p1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html/json</a:t>
            </a:r>
            <a:endParaRPr/>
          </a:p>
        </p:txBody>
      </p:sp>
      <p:sp>
        <p:nvSpPr>
          <p:cNvPr id="1361" name="Google Shape;1361;p1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In order to create a Servlet in Java with doPost and doGet methods, which class is</a:t>
            </a:r>
            <a:endParaRPr/>
          </a:p>
          <a:p>
            <a:pPr marL="457200" lvl="0" indent="-228600" algn="l" rtl="0">
              <a:lnSpc>
                <a:spcPct val="90000"/>
              </a:lnSpc>
              <a:spcBef>
                <a:spcPts val="1000"/>
              </a:spcBef>
              <a:spcAft>
                <a:spcPts val="0"/>
              </a:spcAft>
              <a:buSzPts val="2800"/>
              <a:buNone/>
            </a:pPr>
            <a:r>
              <a:rPr lang="en-US"/>
              <a:t>extended?</a:t>
            </a:r>
            <a:endParaRPr/>
          </a:p>
        </p:txBody>
      </p:sp>
      <p:sp>
        <p:nvSpPr>
          <p:cNvPr id="1367" name="Google Shape;1367;p1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
        <p:nvSpPr>
          <p:cNvPr id="1368" name="Google Shape;1368;p1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Controller</a:t>
            </a:r>
            <a:endParaRPr/>
          </a:p>
        </p:txBody>
      </p:sp>
      <p:sp>
        <p:nvSpPr>
          <p:cNvPr id="1369" name="Google Shape;1369;p1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HttpServlet</a:t>
            </a:r>
            <a:endParaRPr/>
          </a:p>
        </p:txBody>
      </p:sp>
      <p:sp>
        <p:nvSpPr>
          <p:cNvPr id="1370" name="Google Shape;1370;p1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Servlet</a:t>
            </a:r>
            <a:endParaRPr/>
          </a:p>
        </p:txBody>
      </p:sp>
      <p:sp>
        <p:nvSpPr>
          <p:cNvPr id="1371" name="Google Shape;1371;p1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GenericServlet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HttpServlet is extended to override the http methods in the Child Servlet Class.</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377" name="Google Shape;1377;p1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1378" name="Google Shape;1378;p1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In order to create a Servlet in Java with doPost and doGet methods, which class is</a:t>
            </a:r>
            <a:endParaRPr/>
          </a:p>
          <a:p>
            <a:pPr marL="457200" lvl="0" indent="-228600" algn="l" rtl="0">
              <a:lnSpc>
                <a:spcPct val="90000"/>
              </a:lnSpc>
              <a:spcBef>
                <a:spcPts val="1000"/>
              </a:spcBef>
              <a:spcAft>
                <a:spcPts val="0"/>
              </a:spcAft>
              <a:buSzPts val="2800"/>
              <a:buNone/>
            </a:pPr>
            <a:r>
              <a:rPr lang="en-US"/>
              <a:t>extended?</a:t>
            </a:r>
            <a:endParaRPr/>
          </a:p>
        </p:txBody>
      </p:sp>
      <p:sp>
        <p:nvSpPr>
          <p:cNvPr id="1379" name="Google Shape;1379;p1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GenericServlet</a:t>
            </a:r>
            <a:endParaRPr/>
          </a:p>
        </p:txBody>
      </p:sp>
      <p:sp>
        <p:nvSpPr>
          <p:cNvPr id="1380" name="Google Shape;1380;p1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Controller</a:t>
            </a:r>
            <a:endParaRPr/>
          </a:p>
        </p:txBody>
      </p:sp>
      <p:sp>
        <p:nvSpPr>
          <p:cNvPr id="1381" name="Google Shape;1381;p1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HttpServlet</a:t>
            </a:r>
            <a:endParaRPr/>
          </a:p>
        </p:txBody>
      </p:sp>
      <p:sp>
        <p:nvSpPr>
          <p:cNvPr id="1382" name="Google Shape;1382;p1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Servlet</a:t>
            </a:r>
            <a:endParaRPr/>
          </a:p>
        </p:txBody>
      </p:sp>
      <p:sp>
        <p:nvSpPr>
          <p:cNvPr id="1383" name="Google Shape;1383;p1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30"/>
          <p:cNvSpPr txBox="1">
            <a:spLocks noGrp="1"/>
          </p:cNvSpPr>
          <p:nvPr>
            <p:ph type="body" idx="1"/>
          </p:nvPr>
        </p:nvSpPr>
        <p:spPr>
          <a:xfrm>
            <a:off x="4953974"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None/>
            </a:pPr>
            <a:r>
              <a:rPr lang="en-US" dirty="0"/>
              <a:t>Since you have successfully completed this session. Before the next discussion, you should go through: </a:t>
            </a:r>
            <a:endParaRPr dirty="0"/>
          </a:p>
          <a:p>
            <a:pPr marL="342900" lvl="0" indent="-342900" algn="l" rtl="0">
              <a:lnSpc>
                <a:spcPct val="114000"/>
              </a:lnSpc>
              <a:spcBef>
                <a:spcPts val="1000"/>
              </a:spcBef>
              <a:spcAft>
                <a:spcPts val="0"/>
              </a:spcAft>
              <a:buClr>
                <a:srgbClr val="3F3F3F"/>
              </a:buClr>
              <a:buSzPts val="2640"/>
              <a:buChar char="•"/>
            </a:pPr>
            <a:r>
              <a:rPr lang="en-US" dirty="0"/>
              <a:t>Spring Boot</a:t>
            </a:r>
          </a:p>
          <a:p>
            <a:pPr marL="342900" lvl="0" indent="-342900" algn="l" rtl="0">
              <a:lnSpc>
                <a:spcPct val="114000"/>
              </a:lnSpc>
              <a:spcBef>
                <a:spcPts val="1000"/>
              </a:spcBef>
              <a:spcAft>
                <a:spcPts val="0"/>
              </a:spcAft>
              <a:buClr>
                <a:srgbClr val="3F3F3F"/>
              </a:buClr>
              <a:buSzPts val="2640"/>
              <a:buChar char="•"/>
            </a:pPr>
            <a:r>
              <a:rPr lang="en-US" dirty="0"/>
              <a:t>Webservices</a:t>
            </a:r>
            <a:endParaRPr dirty="0"/>
          </a:p>
          <a:p>
            <a:pPr marL="342900" lvl="0" indent="-342900" algn="l" rtl="0">
              <a:lnSpc>
                <a:spcPct val="114000"/>
              </a:lnSpc>
              <a:spcBef>
                <a:spcPts val="1000"/>
              </a:spcBef>
              <a:spcAft>
                <a:spcPts val="0"/>
              </a:spcAft>
              <a:buClr>
                <a:srgbClr val="3F3F3F"/>
              </a:buClr>
              <a:buSzPts val="2640"/>
              <a:buChar char="•"/>
            </a:pPr>
            <a:r>
              <a:rPr lang="en-US" dirty="0"/>
              <a:t>Microservices</a:t>
            </a:r>
            <a:endParaRPr dirty="0"/>
          </a:p>
        </p:txBody>
      </p:sp>
      <p:sp>
        <p:nvSpPr>
          <p:cNvPr id="1389" name="Google Shape;1389;p130"/>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3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What’s Next?</a:t>
            </a:r>
            <a:endParaRPr/>
          </a:p>
        </p:txBody>
      </p:sp>
      <p:sp>
        <p:nvSpPr>
          <p:cNvPr id="1395" name="Google Shape;1395;p131"/>
          <p:cNvSpPr txBox="1">
            <a:spLocks noGrp="1"/>
          </p:cNvSpPr>
          <p:nvPr>
            <p:ph type="body" idx="1"/>
          </p:nvPr>
        </p:nvSpPr>
        <p:spPr>
          <a:xfrm>
            <a:off x="4883144"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a:t>W</a:t>
            </a:r>
            <a:r>
              <a:rPr lang="en-US">
                <a:solidFill>
                  <a:srgbClr val="3F3F3F"/>
                </a:solidFill>
              </a:rPr>
              <a:t>e have finished our Classes and Design Pattern for the Backend Project wrt End Usermodule. In our next live session, we will :</a:t>
            </a:r>
            <a:endParaRPr>
              <a:solidFill>
                <a:srgbClr val="3F3F3F"/>
              </a:solidFill>
            </a:endParaRPr>
          </a:p>
          <a:p>
            <a:pPr marL="457200" lvl="0" indent="-368300" algn="l" rtl="0">
              <a:lnSpc>
                <a:spcPct val="114000"/>
              </a:lnSpc>
              <a:spcBef>
                <a:spcPts val="1000"/>
              </a:spcBef>
              <a:spcAft>
                <a:spcPts val="0"/>
              </a:spcAft>
              <a:buClr>
                <a:srgbClr val="3F3F3F"/>
              </a:buClr>
              <a:buSzPts val="2640"/>
              <a:buChar char="•"/>
            </a:pPr>
            <a:r>
              <a:rPr lang="en-US">
                <a:solidFill>
                  <a:srgbClr val="3F3F3F"/>
                </a:solidFill>
              </a:rPr>
              <a:t>Explore how to create Spring Boot Project</a:t>
            </a:r>
            <a:endParaRPr>
              <a:solidFill>
                <a:srgbClr val="3F3F3F"/>
              </a:solidFill>
            </a:endParaRPr>
          </a:p>
          <a:p>
            <a:pPr marL="457200" lvl="0" indent="-368300" algn="l" rtl="0">
              <a:lnSpc>
                <a:spcPct val="114000"/>
              </a:lnSpc>
              <a:spcBef>
                <a:spcPts val="1000"/>
              </a:spcBef>
              <a:spcAft>
                <a:spcPts val="0"/>
              </a:spcAft>
              <a:buClr>
                <a:srgbClr val="3F3F3F"/>
              </a:buClr>
              <a:buSzPts val="2640"/>
              <a:buChar char="•"/>
            </a:pPr>
            <a:r>
              <a:rPr lang="en-US">
                <a:solidFill>
                  <a:srgbClr val="3F3F3F"/>
                </a:solidFill>
              </a:rPr>
              <a:t>See how to work with </a:t>
            </a:r>
            <a:r>
              <a:rPr lang="en-US"/>
              <a:t>m</a:t>
            </a:r>
            <a:r>
              <a:rPr lang="en-US">
                <a:solidFill>
                  <a:srgbClr val="3F3F3F"/>
                </a:solidFill>
              </a:rPr>
              <a:t>icroservices</a:t>
            </a:r>
            <a:endParaRPr>
              <a:solidFill>
                <a:srgbClr val="3F3F3F"/>
              </a:solidFill>
            </a:endParaRPr>
          </a:p>
          <a:p>
            <a:pPr marL="457200" lvl="0" indent="-368300" algn="l" rtl="0">
              <a:lnSpc>
                <a:spcPct val="114000"/>
              </a:lnSpc>
              <a:spcBef>
                <a:spcPts val="1000"/>
              </a:spcBef>
              <a:spcAft>
                <a:spcPts val="0"/>
              </a:spcAft>
              <a:buClr>
                <a:srgbClr val="3F3F3F"/>
              </a:buClr>
              <a:buSzPts val="2640"/>
              <a:buChar char="•"/>
            </a:pPr>
            <a:r>
              <a:rPr lang="en-US">
                <a:solidFill>
                  <a:srgbClr val="3F3F3F"/>
                </a:solidFill>
              </a:rPr>
              <a:t>Learn to use various annotations in Spring Boot</a:t>
            </a:r>
            <a:endParaRPr>
              <a:solidFill>
                <a:srgbClr val="3F3F3F"/>
              </a:solidFill>
            </a:endParaRPr>
          </a:p>
          <a:p>
            <a:pPr marL="457200" lvl="0" indent="-368300" algn="l" rtl="0">
              <a:lnSpc>
                <a:spcPct val="114000"/>
              </a:lnSpc>
              <a:spcBef>
                <a:spcPts val="1000"/>
              </a:spcBef>
              <a:spcAft>
                <a:spcPts val="0"/>
              </a:spcAft>
              <a:buClr>
                <a:srgbClr val="3F3F3F"/>
              </a:buClr>
              <a:buSzPts val="2640"/>
              <a:buChar char="•"/>
            </a:pPr>
            <a:r>
              <a:rPr lang="en-US">
                <a:solidFill>
                  <a:srgbClr val="3F3F3F"/>
                </a:solidFill>
              </a:rPr>
              <a:t>Perform CRUD Operations with DB using CrudRepository in Spring Boot</a:t>
            </a:r>
            <a:endParaRPr>
              <a:solidFill>
                <a:srgbClr val="3F3F3F"/>
              </a:solidFill>
            </a:endParaRPr>
          </a:p>
          <a:p>
            <a:pPr marL="0" lvl="0" indent="0" algn="l" rtl="0">
              <a:lnSpc>
                <a:spcPct val="100000"/>
              </a:lnSpc>
              <a:spcBef>
                <a:spcPts val="1000"/>
              </a:spcBef>
              <a:spcAft>
                <a:spcPts val="0"/>
              </a:spcAft>
              <a:buClr>
                <a:srgbClr val="3F3F3F"/>
              </a:buClr>
              <a:buSzPts val="2800"/>
              <a:buNone/>
            </a:pPr>
            <a:endParaRPr>
              <a:solidFill>
                <a:srgbClr val="3F3F3F"/>
              </a:solidFill>
            </a:endParaRPr>
          </a:p>
        </p:txBody>
      </p:sp>
    </p:spTree>
  </p:cSld>
  <p:clrMapOvr>
    <a:masterClrMapping/>
  </p:clrMapOvr>
</p:sld>
</file>

<file path=ppt/theme/theme1.xml><?xml version="1.0" encoding="utf-8"?>
<a:theme xmlns:a="http://schemas.openxmlformats.org/drawingml/2006/main" name="Tec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8024</Words>
  <Application>Microsoft Office PowerPoint</Application>
  <PresentationFormat>Custom</PresentationFormat>
  <Paragraphs>902</Paragraphs>
  <Slides>96</Slides>
  <Notes>96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96</vt:i4>
      </vt:variant>
    </vt:vector>
  </HeadingPairs>
  <TitlesOfParts>
    <vt:vector size="103" baseType="lpstr">
      <vt:lpstr>Courier New</vt:lpstr>
      <vt:lpstr>Open Sans</vt:lpstr>
      <vt:lpstr>Oswald</vt:lpstr>
      <vt:lpstr>Arial</vt:lpstr>
      <vt:lpstr>Calibri</vt:lpstr>
      <vt:lpstr>Tech</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Servlets as Controllers Implementing DAO for Admin</vt:lpstr>
      <vt:lpstr>Create Servlets as Controllers Implementing DAO for Admin</vt:lpstr>
      <vt:lpstr>Create Servlets as Controllers Implementing DAO for Admin</vt:lpstr>
      <vt:lpstr>Create Servlets as Controllers Implementing DAO for Admin</vt:lpstr>
      <vt:lpstr>Create Servlets as Controllers Implementing DAO for Admin</vt:lpstr>
      <vt:lpstr>Create Servlets as Controllers Implementing DAO for Admin</vt:lpstr>
      <vt:lpstr>Create Servlets as Controllers Implementing DAO for Admin</vt:lpstr>
      <vt:lpstr>Create Response Model: Response.java</vt:lpstr>
      <vt:lpstr>Create Response Model: Response.java</vt:lpstr>
      <vt:lpstr>Add GSON Dependency to Send the JSON Response to the Client</vt:lpstr>
      <vt:lpstr>Add GSON Dependency to Send the JSON Response to the Client</vt:lpstr>
      <vt:lpstr>AdminAuthController.java</vt:lpstr>
      <vt:lpstr>AdminAuthController.java</vt:lpstr>
      <vt:lpstr>AdminAuthController.java</vt:lpstr>
      <vt:lpstr>AdminAuthController.java</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UsersController.java: Implementation of Servlet for Users</vt:lpstr>
      <vt:lpstr>CategoriesController.java: Implementation of Servlet for Product Categories</vt:lpstr>
      <vt:lpstr>CategoriesController.java: Implementation of Servlet for Product Categories</vt:lpstr>
      <vt:lpstr>CategoriesController.java: Implementation of Servlet for Product Categories</vt:lpstr>
      <vt:lpstr>CategoriesController.java: Implementation of Servlet for Product Categories</vt:lpstr>
      <vt:lpstr>CategoriesController.java: Implementation of Servlet for Product Categories</vt:lpstr>
      <vt:lpstr>ProductsController.java: Implementation of Servlet for Products </vt:lpstr>
      <vt:lpstr>ProductsController.java: Implementation of Servlet for Products </vt:lpstr>
      <vt:lpstr>ProductsController.java: Implementation of Servlet for Products </vt:lpstr>
      <vt:lpstr>ProductsController.java: Implementation of Servlet for Products </vt:lpstr>
      <vt:lpstr>ProductsController.java: Implementation of Servlet for Products </vt:lpstr>
      <vt:lpstr>OrdersController.java: Implementation of Servlet for Orders</vt:lpstr>
      <vt:lpstr>OrdersController.java: Implementation of Servlet for Orders</vt:lpstr>
      <vt:lpstr>OrdersController.java: Implementation of Servlet for Orders</vt:lpstr>
      <vt:lpstr>OrdersController.java: Implementation of Servlet for Orders</vt:lpstr>
      <vt:lpstr>OrdersController.java: Implementation of Servlet for Orders</vt:lpstr>
      <vt:lpstr>OrderItemsController.java: Implementation of Servlet for OrderItems</vt:lpstr>
      <vt:lpstr>OrderItemsController.java: Implementation of Servlet for OrderItems</vt:lpstr>
      <vt:lpstr>OrderItemsController.java: Implementation of Servlet for OrderItems</vt:lpstr>
      <vt:lpstr>OrderItemsController.java: Implementation of Servlet for OrderItems</vt:lpstr>
      <vt:lpstr>OrderItemsController.java: Implementation of Servlet for OrderItems</vt:lpstr>
      <vt:lpstr>ShipmentsController.java: Implementation of Servlet for Shipments</vt:lpstr>
      <vt:lpstr>ShipmentsController.java: Implementation of Servlet for Shipments</vt:lpstr>
      <vt:lpstr>ShipmentsController.java: Implementation of Servlet for Shipments</vt:lpstr>
      <vt:lpstr>ShipmentsController.java: Implementation of Servlet for Shipments</vt:lpstr>
      <vt:lpstr>ShipmentsController.java: Implementation of Servlet for Shipments</vt:lpstr>
      <vt:lpstr>PowerPoint Presentation</vt:lpstr>
      <vt:lpstr>PowerPoint Presentation</vt:lpstr>
      <vt:lpstr>Create Servlets as Controllers Implementing DAO for End User</vt:lpstr>
      <vt:lpstr>Create Servlets as Controllers Implementing DAO for End User</vt:lpstr>
      <vt:lpstr>Create Servlets as Controllers Implementing DAO for End User</vt:lpstr>
      <vt:lpstr>PowerPoint Presentation</vt:lpstr>
      <vt:lpstr>CartController.java: Implementation of Servlet for Cart</vt:lpstr>
      <vt:lpstr>CartController.java: Implementation of Servlet for Cart</vt:lpstr>
      <vt:lpstr>CartController.java: Implementation of Servlet for Cart</vt:lpstr>
      <vt:lpstr>CartController.java: Implementation of Servlet for Cart</vt:lpstr>
      <vt:lpstr>CartController.java: Implementation of Servlet for Cart</vt:lpstr>
      <vt:lpstr>PowerPoint Presentation</vt:lpstr>
      <vt:lpstr>WishlistController.java: Implementation of Servlet for Wishlist </vt:lpstr>
      <vt:lpstr>WishlistController.java: Implementation of Servlet for Wishlist </vt:lpstr>
      <vt:lpstr>WishlistController.java: Implementation of Servlet for Wishlist </vt:lpstr>
      <vt:lpstr>WishlistController.java: Implementation of Servlet for Wishlist </vt:lpstr>
      <vt:lpstr>WishlistController.java: Implementation of Servlet for Wishlist </vt:lpstr>
      <vt:lpstr>PowerPoint Presentation</vt:lpstr>
      <vt:lpstr>PowerPoint Presentation</vt:lpstr>
      <vt:lpstr>Add JUnit Dependency for Unit Testing</vt:lpstr>
      <vt:lpstr>Write various Unit Test Cases</vt:lpstr>
      <vt:lpstr>Write various Unit 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2022-04-21T08:24:38Z</dcterms:modified>
</cp:coreProperties>
</file>